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642" r:id="rId5"/>
    <p:sldMasterId id="2147484710" r:id="rId6"/>
    <p:sldMasterId id="2147484731" r:id="rId7"/>
  </p:sldMasterIdLst>
  <p:notesMasterIdLst>
    <p:notesMasterId r:id="rId39"/>
  </p:notesMasterIdLst>
  <p:handoutMasterIdLst>
    <p:handoutMasterId r:id="rId40"/>
  </p:handoutMasterIdLst>
  <p:sldIdLst>
    <p:sldId id="1808" r:id="rId8"/>
    <p:sldId id="1603" r:id="rId9"/>
    <p:sldId id="1809" r:id="rId10"/>
    <p:sldId id="2351" r:id="rId11"/>
    <p:sldId id="2346" r:id="rId12"/>
    <p:sldId id="1722" r:id="rId13"/>
    <p:sldId id="2342" r:id="rId14"/>
    <p:sldId id="2343" r:id="rId15"/>
    <p:sldId id="2347" r:id="rId16"/>
    <p:sldId id="2344" r:id="rId17"/>
    <p:sldId id="2348" r:id="rId18"/>
    <p:sldId id="2352" r:id="rId19"/>
    <p:sldId id="2353" r:id="rId20"/>
    <p:sldId id="2354" r:id="rId21"/>
    <p:sldId id="2355" r:id="rId22"/>
    <p:sldId id="2356" r:id="rId23"/>
    <p:sldId id="2358" r:id="rId24"/>
    <p:sldId id="2357" r:id="rId25"/>
    <p:sldId id="2359" r:id="rId26"/>
    <p:sldId id="2360" r:id="rId27"/>
    <p:sldId id="2361" r:id="rId28"/>
    <p:sldId id="1737" r:id="rId29"/>
    <p:sldId id="2362" r:id="rId30"/>
    <p:sldId id="2292" r:id="rId31"/>
    <p:sldId id="2325" r:id="rId32"/>
    <p:sldId id="2326" r:id="rId33"/>
    <p:sldId id="2365" r:id="rId34"/>
    <p:sldId id="2298" r:id="rId35"/>
    <p:sldId id="2367" r:id="rId36"/>
    <p:sldId id="1742" r:id="rId37"/>
    <p:sldId id="153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Guides and Guidelines - Delete this section and slides before distributing" id="{A0252C9D-1D6B-42F9-BA63-F39DC4D8B635}">
          <p14:sldIdLst/>
        </p14:section>
        <p14:section name="Light Gray Template" id="{A073DAE3-B461-442F-A3D3-6642BD875E45}">
          <p14:sldIdLst>
            <p14:sldId id="1808"/>
            <p14:sldId id="1603"/>
            <p14:sldId id="1809"/>
            <p14:sldId id="2351"/>
            <p14:sldId id="2346"/>
            <p14:sldId id="1722"/>
            <p14:sldId id="2342"/>
            <p14:sldId id="2343"/>
            <p14:sldId id="2347"/>
            <p14:sldId id="2344"/>
            <p14:sldId id="2348"/>
            <p14:sldId id="2352"/>
            <p14:sldId id="2353"/>
            <p14:sldId id="2354"/>
            <p14:sldId id="2355"/>
            <p14:sldId id="2356"/>
            <p14:sldId id="2358"/>
            <p14:sldId id="2357"/>
            <p14:sldId id="2359"/>
            <p14:sldId id="2360"/>
            <p14:sldId id="2361"/>
            <p14:sldId id="1737"/>
            <p14:sldId id="2362"/>
            <p14:sldId id="2292"/>
            <p14:sldId id="2325"/>
            <p14:sldId id="2326"/>
            <p14:sldId id="2365"/>
            <p14:sldId id="2298"/>
            <p14:sldId id="2367"/>
            <p14:sldId id="174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1A1A"/>
    <a:srgbClr val="FFFFFF"/>
    <a:srgbClr val="0078D4"/>
    <a:srgbClr val="EAEAEA"/>
    <a:srgbClr val="107C10"/>
    <a:srgbClr val="004B50"/>
    <a:srgbClr val="008272"/>
    <a:srgbClr val="00BCF2"/>
    <a:srgbClr val="00188F"/>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65621" autoAdjust="0"/>
  </p:normalViewPr>
  <p:slideViewPr>
    <p:cSldViewPr snapToGrid="0">
      <p:cViewPr varScale="1">
        <p:scale>
          <a:sx n="56" d="100"/>
          <a:sy n="56" d="100"/>
        </p:scale>
        <p:origin x="1795"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2/20/2019 11:01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2/20/2019 11:01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sz="882" b="0" i="0" u="none" strike="noStrike" kern="1200" baseline="0" dirty="0">
                <a:solidFill>
                  <a:schemeClr val="tx1"/>
                </a:solidFill>
                <a:latin typeface="Segoe UI Light" pitchFamily="34" charset="0"/>
                <a:ea typeface="+mn-ea"/>
                <a:cs typeface="+mn-cs"/>
              </a:rPr>
              <a:t>Google necessarily had to create a lot of orchestration and scheduling</a:t>
            </a:r>
          </a:p>
          <a:p>
            <a:r>
              <a:rPr lang="en-GB" sz="882" b="0" i="0" u="none" strike="noStrike" kern="1200" baseline="0" dirty="0">
                <a:solidFill>
                  <a:schemeClr val="tx1"/>
                </a:solidFill>
                <a:latin typeface="Segoe UI Light" pitchFamily="34" charset="0"/>
                <a:ea typeface="+mn-ea"/>
                <a:cs typeface="+mn-cs"/>
              </a:rPr>
              <a:t>software to handle isolation, load balancing, and placement.</a:t>
            </a:r>
          </a:p>
          <a:p>
            <a:r>
              <a:rPr lang="en-GB" sz="882" b="0" i="0" u="none" strike="noStrike" kern="1200" baseline="0" dirty="0">
                <a:solidFill>
                  <a:schemeClr val="tx1"/>
                </a:solidFill>
                <a:latin typeface="Segoe UI Light" pitchFamily="34" charset="0"/>
                <a:ea typeface="+mn-ea"/>
                <a:cs typeface="+mn-cs"/>
              </a:rPr>
              <a:t>That system is called Borg, and it schedules and launches approximately</a:t>
            </a:r>
          </a:p>
          <a:p>
            <a:r>
              <a:rPr lang="en-GB" sz="882" b="0" i="0" u="none" strike="noStrike" kern="1200" baseline="0" dirty="0">
                <a:solidFill>
                  <a:schemeClr val="tx1"/>
                </a:solidFill>
                <a:latin typeface="Segoe UI Light" pitchFamily="34" charset="0"/>
                <a:ea typeface="+mn-ea"/>
                <a:cs typeface="+mn-cs"/>
              </a:rPr>
              <a:t>7,000 containers a </a:t>
            </a:r>
            <a:r>
              <a:rPr lang="en-GB" sz="882" b="0" i="1" u="none" strike="noStrike" kern="1200" baseline="0" dirty="0">
                <a:solidFill>
                  <a:schemeClr val="tx1"/>
                </a:solidFill>
                <a:latin typeface="Segoe UI Light" pitchFamily="34" charset="0"/>
                <a:ea typeface="+mn-ea"/>
                <a:cs typeface="+mn-cs"/>
              </a:rPr>
              <a:t>second </a:t>
            </a:r>
            <a:r>
              <a:rPr lang="en-GB" sz="882" b="0" i="0" u="none" strike="noStrike" kern="1200" baseline="0" dirty="0">
                <a:solidFill>
                  <a:schemeClr val="tx1"/>
                </a:solidFill>
                <a:latin typeface="Segoe UI Light" pitchFamily="34" charset="0"/>
                <a:ea typeface="+mn-ea"/>
                <a:cs typeface="+mn-cs"/>
              </a:rPr>
              <a:t>on any given day.</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With the initial release of Docker in March of 2013, Google decided</a:t>
            </a:r>
          </a:p>
          <a:p>
            <a:r>
              <a:rPr lang="en-GB" sz="882" b="0" i="0" u="none" strike="noStrike" kern="1200" baseline="0" dirty="0">
                <a:solidFill>
                  <a:schemeClr val="tx1"/>
                </a:solidFill>
                <a:latin typeface="Segoe UI Light" pitchFamily="34" charset="0"/>
                <a:ea typeface="+mn-ea"/>
                <a:cs typeface="+mn-cs"/>
              </a:rPr>
              <a:t>it was finally time to take the most useful bits of</a:t>
            </a:r>
          </a:p>
          <a:p>
            <a:r>
              <a:rPr lang="en-GB" sz="882" b="0" i="0" u="none" strike="noStrike" kern="1200" baseline="0" dirty="0">
                <a:solidFill>
                  <a:schemeClr val="tx1"/>
                </a:solidFill>
                <a:latin typeface="Segoe UI Light" pitchFamily="34" charset="0"/>
                <a:ea typeface="+mn-ea"/>
                <a:cs typeface="+mn-cs"/>
              </a:rPr>
              <a:t>the Borg cluster management system, package them up and publish</a:t>
            </a:r>
          </a:p>
          <a:p>
            <a:r>
              <a:rPr lang="en-GB" sz="882" b="0" i="0" u="none" strike="noStrike" kern="1200" baseline="0" dirty="0">
                <a:solidFill>
                  <a:schemeClr val="tx1"/>
                </a:solidFill>
                <a:latin typeface="Segoe UI Light" pitchFamily="34" charset="0"/>
                <a:ea typeface="+mn-ea"/>
                <a:cs typeface="+mn-cs"/>
              </a:rPr>
              <a:t>them via Open Source.</a:t>
            </a:r>
          </a:p>
          <a:p>
            <a:endParaRPr lang="en-GB" sz="882" b="0" i="0" u="none" strike="noStrike" kern="1200" baseline="0" dirty="0">
              <a:solidFill>
                <a:schemeClr val="tx1"/>
              </a:solidFill>
              <a:latin typeface="Segoe UI Light" pitchFamily="34" charset="0"/>
              <a:ea typeface="+mn-ea"/>
              <a:cs typeface="+mn-cs"/>
            </a:endParaRPr>
          </a:p>
          <a:p>
            <a:r>
              <a:rPr lang="en-GB" sz="882" b="0" i="0" u="none" strike="noStrike" kern="1200" baseline="0" dirty="0">
                <a:solidFill>
                  <a:schemeClr val="tx1"/>
                </a:solidFill>
                <a:latin typeface="Segoe UI Light" pitchFamily="34" charset="0"/>
                <a:ea typeface="+mn-ea"/>
                <a:cs typeface="+mn-cs"/>
              </a:rPr>
              <a:t>The result was the Kubernetes open-source project</a:t>
            </a: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9499175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Kubelet</a:t>
            </a:r>
            <a:r>
              <a:rPr lang="en-GB" sz="882" b="1" i="0" kern="1200" dirty="0">
                <a:solidFill>
                  <a:schemeClr val="tx1"/>
                </a:solidFill>
                <a:effectLst/>
                <a:latin typeface="Segoe UI Light" pitchFamily="34" charset="0"/>
                <a:ea typeface="+mn-ea"/>
                <a:cs typeface="+mn-cs"/>
              </a:rPr>
              <a:t>:</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An agent that runs on each node in the cluster. It makes sure that containers are running in a pod.</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-proxy:</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err="1">
                <a:solidFill>
                  <a:schemeClr val="tx1"/>
                </a:solidFill>
                <a:effectLst/>
                <a:latin typeface="Segoe UI Light" pitchFamily="34" charset="0"/>
                <a:ea typeface="+mn-ea"/>
                <a:cs typeface="+mn-cs"/>
              </a:rPr>
              <a:t>kube</a:t>
            </a:r>
            <a:r>
              <a:rPr lang="en-GB" sz="882" b="0" i="0" u="none" kern="1200" dirty="0">
                <a:solidFill>
                  <a:schemeClr val="tx1"/>
                </a:solidFill>
                <a:effectLst/>
                <a:latin typeface="Segoe UI Light" pitchFamily="34" charset="0"/>
                <a:ea typeface="+mn-ea"/>
                <a:cs typeface="+mn-cs"/>
              </a:rPr>
              <a:t>-proxy enables the Kubernetes service abstraction by maintaining network rules on the host and performing connection forwarding.</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u="none" kern="1200" dirty="0">
                <a:solidFill>
                  <a:schemeClr val="tx1"/>
                </a:solidFill>
                <a:effectLst/>
                <a:latin typeface="Segoe UI Light" pitchFamily="34" charset="0"/>
                <a:ea typeface="+mn-ea"/>
                <a:cs typeface="+mn-cs"/>
              </a:rPr>
              <a:t>Container Runtime: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u="none" kern="1200" dirty="0">
                <a:solidFill>
                  <a:schemeClr val="tx1"/>
                </a:solidFill>
                <a:effectLst/>
                <a:latin typeface="Segoe UI Light" pitchFamily="34" charset="0"/>
                <a:ea typeface="+mn-ea"/>
                <a:cs typeface="+mn-cs"/>
              </a:rPr>
              <a:t>The container runtime is the software that is responsible for running containers. Kubernetes supports several runtimes: Docker, </a:t>
            </a:r>
            <a:r>
              <a:rPr lang="en-GB" sz="882" b="0" i="0" u="none" kern="1200" dirty="0" err="1">
                <a:solidFill>
                  <a:schemeClr val="tx1"/>
                </a:solidFill>
                <a:effectLst/>
                <a:latin typeface="Segoe UI Light" pitchFamily="34" charset="0"/>
                <a:ea typeface="+mn-ea"/>
                <a:cs typeface="+mn-cs"/>
              </a:rPr>
              <a:t>containerd</a:t>
            </a:r>
            <a:r>
              <a:rPr lang="en-GB" sz="882" b="0" i="0" u="none" kern="1200" dirty="0">
                <a:solidFill>
                  <a:schemeClr val="tx1"/>
                </a:solidFill>
                <a:effectLst/>
                <a:latin typeface="Segoe UI Light" pitchFamily="34" charset="0"/>
                <a:ea typeface="+mn-ea"/>
                <a:cs typeface="+mn-cs"/>
              </a:rPr>
              <a:t>, cri-o, </a:t>
            </a:r>
            <a:r>
              <a:rPr lang="en-GB" sz="882" b="0" i="0" u="none" kern="1200" dirty="0" err="1">
                <a:solidFill>
                  <a:schemeClr val="tx1"/>
                </a:solidFill>
                <a:effectLst/>
                <a:latin typeface="Segoe UI Light" pitchFamily="34" charset="0"/>
                <a:ea typeface="+mn-ea"/>
                <a:cs typeface="+mn-cs"/>
              </a:rPr>
              <a:t>rktlet</a:t>
            </a:r>
            <a:r>
              <a:rPr lang="en-GB" sz="882" b="0" i="0" u="none" kern="1200" dirty="0">
                <a:solidFill>
                  <a:schemeClr val="tx1"/>
                </a:solidFill>
                <a:effectLst/>
                <a:latin typeface="Segoe UI Light" pitchFamily="34" charset="0"/>
                <a:ea typeface="+mn-ea"/>
                <a:cs typeface="+mn-cs"/>
              </a:rPr>
              <a:t> and any implementation of the Kubernetes CRI (Container Runtime Interface).</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145935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850129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dirty="0"/>
              <a:t>Kubernetes uses these entities to represent the state of your cluster. Specifically, they can describe:</a:t>
            </a:r>
          </a:p>
          <a:p>
            <a:endParaRPr lang="en-GB" dirty="0"/>
          </a:p>
          <a:p>
            <a:r>
              <a:rPr lang="en-GB" dirty="0"/>
              <a:t>A Kubernetes object is a “record of intent”–once you create the object, the Kubernetes system will constantly work to ensure that object exists. By creating an object, you’re effectively telling the Kubernetes system what you want your cluster’s workload to look like; this is your cluster’s desired state.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99287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When you create an object in Kubernetes, you must provide the object spec that describes its desired state, as well as some basic information about the object (such as a name). When you use the Kubernetes API to create the object (either directly or via </a:t>
            </a:r>
            <a:r>
              <a:rPr lang="en-GB" dirty="0" err="1"/>
              <a:t>kubectl</a:t>
            </a:r>
            <a:r>
              <a:rPr lang="en-GB" dirty="0"/>
              <a:t>), that API request must include that information as JSON in the request body. Most often, you provide the information to </a:t>
            </a:r>
            <a:r>
              <a:rPr lang="en-GB" dirty="0" err="1"/>
              <a:t>kubectl</a:t>
            </a:r>
            <a:r>
              <a:rPr lang="en-GB" dirty="0"/>
              <a:t> in a .</a:t>
            </a:r>
            <a:r>
              <a:rPr lang="en-GB" dirty="0" err="1"/>
              <a:t>yaml</a:t>
            </a:r>
            <a:r>
              <a:rPr lang="en-GB" dirty="0"/>
              <a:t> file. </a:t>
            </a:r>
            <a:r>
              <a:rPr lang="en-GB" dirty="0" err="1"/>
              <a:t>kubectl</a:t>
            </a:r>
            <a:r>
              <a:rPr lang="en-GB" dirty="0"/>
              <a:t> converts the information to JSON when making the API request.</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3049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the .</a:t>
            </a:r>
            <a:r>
              <a:rPr lang="en-GB" dirty="0" err="1"/>
              <a:t>yaml</a:t>
            </a:r>
            <a:r>
              <a:rPr lang="en-GB" dirty="0"/>
              <a:t> file for the Kubernetes object you want to create, you’ll need to set values for the following fields</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43783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691793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fr-FR" dirty="0" err="1"/>
              <a:t>Examples</a:t>
            </a:r>
            <a:r>
              <a:rPr lang="fr-FR" dirty="0"/>
              <a:t>: </a:t>
            </a:r>
            <a:r>
              <a:rPr lang="fr-FR" dirty="0" err="1"/>
              <a:t>Pod</a:t>
            </a:r>
            <a:r>
              <a:rPr lang="fr-FR" dirty="0"/>
              <a:t>, </a:t>
            </a:r>
            <a:r>
              <a:rPr lang="fr-FR" dirty="0" err="1"/>
              <a:t>ReplicationController</a:t>
            </a:r>
            <a:r>
              <a:rPr lang="fr-FR" dirty="0"/>
              <a:t>, Service, </a:t>
            </a:r>
            <a:r>
              <a:rPr lang="fr-FR" dirty="0" err="1"/>
              <a:t>Namespace</a:t>
            </a:r>
            <a:r>
              <a:rPr lang="fr-FR" dirty="0"/>
              <a:t>, Node.</a:t>
            </a:r>
          </a:p>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630103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 addition, all lists that return objects with labels should support label filtering (see the labels documentation), and most lists should support filtering by fields.</a:t>
            </a:r>
          </a:p>
          <a:p>
            <a:endParaRPr lang="en-GB" dirty="0"/>
          </a:p>
          <a:p>
            <a:r>
              <a:rPr lang="en-GB" dirty="0"/>
              <a:t>Examples: </a:t>
            </a:r>
            <a:r>
              <a:rPr lang="en-GB" dirty="0" err="1"/>
              <a:t>PodLists</a:t>
            </a:r>
            <a:r>
              <a:rPr lang="en-GB" dirty="0"/>
              <a:t>, </a:t>
            </a:r>
            <a:r>
              <a:rPr lang="en-GB" dirty="0" err="1"/>
              <a:t>ServiceLists</a:t>
            </a:r>
            <a:r>
              <a:rPr lang="en-GB" dirty="0"/>
              <a:t>, </a:t>
            </a:r>
            <a:r>
              <a:rPr lang="en-GB" dirty="0" err="1"/>
              <a:t>NodeLists</a:t>
            </a:r>
            <a:r>
              <a:rPr lang="en-GB" dirty="0"/>
              <a:t>.</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9300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612291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r>
              <a:rPr lang="en-GB" sz="882" b="0" i="0" kern="1200" dirty="0">
                <a:solidFill>
                  <a:schemeClr val="tx1"/>
                </a:solidFill>
                <a:effectLst/>
                <a:latin typeface="Segoe UI Light" pitchFamily="34" charset="0"/>
                <a:ea typeface="+mn-ea"/>
                <a:cs typeface="+mn-cs"/>
              </a:rPr>
              <a:t>Common </a:t>
            </a:r>
            <a:r>
              <a:rPr lang="en-GB" sz="882" b="0" i="0" kern="1200" dirty="0" err="1">
                <a:solidFill>
                  <a:schemeClr val="tx1"/>
                </a:solidFill>
                <a:effectLst/>
                <a:latin typeface="Segoe UI Light" pitchFamily="34" charset="0"/>
                <a:ea typeface="+mn-ea"/>
                <a:cs typeface="+mn-cs"/>
              </a:rPr>
              <a:t>subresources</a:t>
            </a:r>
            <a:r>
              <a:rPr lang="en-GB" sz="882" b="0" i="0" kern="1200" dirty="0">
                <a:solidFill>
                  <a:schemeClr val="tx1"/>
                </a:solidFill>
                <a:effectLst/>
                <a:latin typeface="Segoe UI Light" pitchFamily="34" charset="0"/>
                <a:ea typeface="+mn-ea"/>
                <a:cs typeface="+mn-cs"/>
              </a:rPr>
              <a:t> include:</a:t>
            </a:r>
          </a:p>
          <a:p>
            <a:endParaRPr lang="en-GB" sz="882" b="0" i="0" kern="1200" dirty="0">
              <a:solidFill>
                <a:schemeClr val="tx1"/>
              </a:solidFill>
              <a:effectLst/>
              <a:latin typeface="Segoe UI Light" pitchFamily="34" charset="0"/>
              <a:ea typeface="+mn-ea"/>
              <a:cs typeface="+mn-cs"/>
            </a:endParaRPr>
          </a:p>
          <a:p>
            <a:r>
              <a:rPr lang="en-GB" dirty="0"/>
              <a:t>Two additional </a:t>
            </a:r>
            <a:r>
              <a:rPr lang="en-GB" dirty="0" err="1"/>
              <a:t>subresources</a:t>
            </a:r>
            <a:r>
              <a:rPr lang="en-GB" dirty="0"/>
              <a:t>, proxy and </a:t>
            </a:r>
            <a:r>
              <a:rPr lang="en-GB" dirty="0" err="1"/>
              <a:t>portforward</a:t>
            </a:r>
            <a:r>
              <a:rPr lang="en-GB" dirty="0"/>
              <a:t>, provide access to cluster resources as described in accessing the cluster.</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495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GB" dirty="0"/>
              <a:t>Kubernetes automatically packages your application and schedules the containers based on their requirements and available resources while not sacrificing availability. To ensure complete utilization and save unused resources, Kubernetes balances between critical and best-effort workloads.</a:t>
            </a:r>
          </a:p>
          <a:p>
            <a:pPr marL="228600" indent="-228600">
              <a:buAutoNum type="arabicPeriod"/>
            </a:pPr>
            <a:endParaRPr lang="en-GB" dirty="0"/>
          </a:p>
          <a:p>
            <a:pPr marL="228600" indent="-228600">
              <a:buAutoNum type="arabicPeriod"/>
            </a:pPr>
            <a:r>
              <a:rPr lang="en-GB" dirty="0"/>
              <a:t>With Kubernetes, there is no need to worry about networking and communication because Kubernetes will automatically assign IP addresses to containers and a single DNS name for a set of containers, that can load-balance traffic inside the cluster. </a:t>
            </a:r>
          </a:p>
          <a:p>
            <a:pPr marL="228600" indent="-228600">
              <a:buAutoNum type="arabicPeriod"/>
            </a:pPr>
            <a:endParaRPr lang="en-GB" dirty="0"/>
          </a:p>
          <a:p>
            <a:pPr marL="228600" indent="-228600">
              <a:buAutoNum type="arabicPeriod"/>
            </a:pPr>
            <a:r>
              <a:rPr lang="en-GB" dirty="0"/>
              <a:t>With Kubernetes, you can mount the storage system of your choice. You can either opt for local storage, or choose a public cloud provider such as GCP or AWS, or perhaps use a shared network storage system such as NFS, iSCSI, etc.</a:t>
            </a:r>
          </a:p>
          <a:p>
            <a:pPr marL="228600" indent="-228600">
              <a:buAutoNum type="arabicPeriod"/>
            </a:pPr>
            <a:endParaRPr lang="en-GB" dirty="0"/>
          </a:p>
          <a:p>
            <a:pPr marL="228600" indent="-228600">
              <a:buAutoNum type="arabicPeriod"/>
            </a:pPr>
            <a:r>
              <a:rPr lang="en-GB" dirty="0"/>
              <a:t>Kubernetes can automatically restart containers that fail during execution and kills those containers that don’t respond to user-defined health checks. But if nodes itself die, then it replaces and reschedules those failed containers on other available nodes.</a:t>
            </a:r>
          </a:p>
          <a:p>
            <a:pPr marL="228600" indent="-228600">
              <a:buAutoNum type="arabicPeriod"/>
            </a:pPr>
            <a:endParaRPr lang="en-GB" dirty="0"/>
          </a:p>
          <a:p>
            <a:pPr marL="228600" indent="-228600">
              <a:buAutoNum type="arabicPeriod"/>
            </a:pPr>
            <a:r>
              <a:rPr lang="en-GB" dirty="0"/>
              <a:t>Kubernetes can help you deploy and update secrets and application configuration without rebuilding your image and without exposing secrets in your stack configuration.</a:t>
            </a:r>
          </a:p>
          <a:p>
            <a:pPr marL="228600" indent="-228600">
              <a:buAutoNum type="arabicPeriod"/>
            </a:pPr>
            <a:endParaRPr lang="en-GB" dirty="0"/>
          </a:p>
          <a:p>
            <a:pPr marL="228600" indent="-228600">
              <a:buAutoNum type="arabicPeriod"/>
            </a:pPr>
            <a:r>
              <a:rPr lang="en-GB" dirty="0"/>
              <a:t>In addition to managing services, Kubernetes can also manage your batch and CI workloads, thus replacing containers that fail, if desired.</a:t>
            </a:r>
          </a:p>
          <a:p>
            <a:pPr marL="228600" indent="-228600">
              <a:buAutoNum type="arabicPeriod"/>
            </a:pPr>
            <a:endParaRPr lang="en-GB" dirty="0"/>
          </a:p>
          <a:p>
            <a:pPr marL="228600" indent="-228600">
              <a:buAutoNum type="arabicPeriod"/>
            </a:pPr>
            <a:r>
              <a:rPr lang="en-GB" dirty="0"/>
              <a:t>Kubernetes needs only 1 command to scale up the containers, or to scale them down when using the CLI. Else, scaling can also be done via the Dashboard.</a:t>
            </a:r>
          </a:p>
          <a:p>
            <a:pPr marL="228600" indent="-228600">
              <a:buAutoNum type="arabicPeriod"/>
            </a:pPr>
            <a:endParaRPr lang="en-GB" dirty="0"/>
          </a:p>
          <a:p>
            <a:pPr marL="228600" indent="-228600">
              <a:buAutoNum type="arabicPeriod"/>
            </a:pPr>
            <a:r>
              <a:rPr lang="en-GB" dirty="0"/>
              <a:t>Kubernetes progressively rolls out changes and updates to your application or its configuration, by ensuring that not all instances are worked at the same instance. Even if something goes wrong, Kubernetes will rollback the change for you.</a:t>
            </a:r>
          </a:p>
          <a:p>
            <a:pPr marL="228600" indent="-228600">
              <a:buAutoNum type="arabicPeriod"/>
            </a:pP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79618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90397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412029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sz="12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2/20/2019 11:01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13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232700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Use the AKS virtual node to provision pods inside ACI that start in seconds. This enables AKS to run with just enough capacity for your average workload. As you run out of capacity in your AKS cluster, scale out additional pods in ACI without any additional servers to manage.</a:t>
            </a:r>
          </a:p>
          <a:p>
            <a:endParaRPr lang="en-GB" dirty="0"/>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User registers container in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Container images are pulled from the Azure Container Registry</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virtual node, a Virtual </a:t>
            </a:r>
            <a:r>
              <a:rPr lang="en-GB" sz="882" b="0" i="0" kern="1200" dirty="0" err="1">
                <a:solidFill>
                  <a:schemeClr val="tx1"/>
                </a:solidFill>
                <a:effectLst/>
                <a:latin typeface="Segoe UI Light" pitchFamily="34" charset="0"/>
                <a:ea typeface="+mn-ea"/>
                <a:cs typeface="+mn-cs"/>
              </a:rPr>
              <a:t>Kubelet</a:t>
            </a:r>
            <a:r>
              <a:rPr lang="en-GB" sz="882" b="0" i="0" kern="1200" dirty="0">
                <a:solidFill>
                  <a:schemeClr val="tx1"/>
                </a:solidFill>
                <a:effectLst/>
                <a:latin typeface="Segoe UI Light" pitchFamily="34" charset="0"/>
                <a:ea typeface="+mn-ea"/>
                <a:cs typeface="+mn-cs"/>
              </a:rPr>
              <a:t> implementation, provisions pods inside ACI from AKS when traffic comes in spikes.</a:t>
            </a:r>
          </a:p>
          <a:p>
            <a:pPr marL="228600" indent="-228600">
              <a:buFont typeface="+mj-lt"/>
              <a:buAutoNum type="arabicPeriod"/>
            </a:pPr>
            <a:r>
              <a:rPr lang="en-GB" sz="882" b="0" i="0" kern="1200" dirty="0">
                <a:solidFill>
                  <a:schemeClr val="tx1"/>
                </a:solidFill>
                <a:effectLst/>
                <a:latin typeface="Segoe UI Light" pitchFamily="34" charset="0"/>
                <a:ea typeface="+mn-ea"/>
                <a:cs typeface="+mn-cs"/>
              </a:rPr>
              <a:t>AKS and ACI containers write to shared data store</a:t>
            </a:r>
          </a:p>
          <a:p>
            <a:br>
              <a:rPr lang="en-GB" sz="882" b="0" i="0" kern="1200" dirty="0">
                <a:solidFill>
                  <a:schemeClr val="tx1"/>
                </a:solidFill>
                <a:effectLst/>
                <a:latin typeface="Segoe UI Light" pitchFamily="34" charset="0"/>
                <a:ea typeface="+mn-ea"/>
                <a:cs typeface="+mn-cs"/>
              </a:rPr>
            </a:br>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205548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2/20/2019 11:01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63399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For example, you can have two services − One service would contain </a:t>
            </a:r>
            <a:r>
              <a:rPr lang="en-GB" dirty="0" err="1"/>
              <a:t>nginx</a:t>
            </a:r>
            <a:r>
              <a:rPr lang="en-GB" dirty="0"/>
              <a:t> and </a:t>
            </a:r>
            <a:r>
              <a:rPr lang="en-GB" dirty="0" err="1"/>
              <a:t>mongoDB</a:t>
            </a:r>
            <a:r>
              <a:rPr lang="en-GB" dirty="0"/>
              <a:t>, and another service would contain </a:t>
            </a:r>
            <a:r>
              <a:rPr lang="en-GB" dirty="0" err="1"/>
              <a:t>nginx</a:t>
            </a:r>
            <a:r>
              <a:rPr lang="en-GB" dirty="0"/>
              <a:t> and </a:t>
            </a:r>
            <a:r>
              <a:rPr lang="en-GB" dirty="0" err="1"/>
              <a:t>redis</a:t>
            </a:r>
            <a:r>
              <a:rPr lang="en-GB" dirty="0"/>
              <a:t>. Each service can have an IP or service point which can be connected by other applications. Kubernetes is then used to manage these services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58181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01C979-EBB0-4A48-8369-32531B28B7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notas 2">
            <a:extLst>
              <a:ext uri="{FF2B5EF4-FFF2-40B4-BE49-F238E27FC236}">
                <a16:creationId xmlns:a16="http://schemas.microsoft.com/office/drawing/2014/main" id="{D88AAFA7-3A78-47AC-B2E1-5A028998A0F8}"/>
              </a:ext>
            </a:extLst>
          </p:cNvPr>
          <p:cNvSpPr>
            <a:spLocks noGrp="1"/>
          </p:cNvSpPr>
          <p:nvPr>
            <p:ph type="body" idx="1"/>
          </p:nvPr>
        </p:nvSpPr>
        <p:spPr/>
        <p:txBody>
          <a:bodyPr/>
          <a:lstStyle/>
          <a:p>
            <a:r>
              <a:rPr lang="en-GB" dirty="0"/>
              <a:t>The master runs three main items:</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API Server</a:t>
            </a:r>
            <a:r>
              <a:rPr lang="en-GB" sz="882" b="0" i="0" u="none" strike="noStrike" kern="1200" baseline="0" dirty="0">
                <a:solidFill>
                  <a:schemeClr val="tx1"/>
                </a:solidFill>
                <a:latin typeface="Segoe UI Light" pitchFamily="34" charset="0"/>
                <a:ea typeface="+mn-ea"/>
                <a:cs typeface="+mn-cs"/>
              </a:rPr>
              <a:t> nearly all the components on the master and nodes accomplish their respective tasks by making API calls.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Etcd</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is a service whose job is to keep and replicate the current configuration and run state of the cluster.</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Scheduler and Controller Manager </a:t>
            </a:r>
            <a:r>
              <a:rPr lang="en-GB" sz="882" b="0" i="0" u="none" strike="noStrike" kern="1200" baseline="0" dirty="0">
                <a:solidFill>
                  <a:schemeClr val="tx1"/>
                </a:solidFill>
                <a:latin typeface="Segoe UI Light" pitchFamily="34" charset="0"/>
                <a:ea typeface="+mn-ea"/>
                <a:cs typeface="+mn-cs"/>
              </a:rPr>
              <a:t>These processes schedule containers onto target nodes.</a:t>
            </a:r>
          </a:p>
          <a:p>
            <a:pPr marL="228600" indent="-228600">
              <a:buFont typeface="+mj-lt"/>
              <a:buAutoNum type="arabicPeriod"/>
            </a:pPr>
            <a:endParaRPr lang="en-GB" sz="882" b="0" i="0" u="none" strike="noStrike" kern="1200" baseline="0" dirty="0">
              <a:solidFill>
                <a:schemeClr val="tx1"/>
              </a:solidFill>
              <a:latin typeface="Segoe UI Light" pitchFamily="34" charset="0"/>
              <a:ea typeface="+mn-ea"/>
              <a:cs typeface="+mn-cs"/>
            </a:endParaRPr>
          </a:p>
          <a:p>
            <a:pPr marL="0" indent="0">
              <a:buFont typeface="+mj-lt"/>
              <a:buNone/>
            </a:pPr>
            <a:r>
              <a:rPr lang="en-GB" sz="882" b="0" i="0" u="none" strike="noStrike" kern="1200" baseline="0" dirty="0">
                <a:solidFill>
                  <a:schemeClr val="tx1"/>
                </a:solidFill>
                <a:latin typeface="Segoe UI Light" pitchFamily="34" charset="0"/>
                <a:ea typeface="+mn-ea"/>
                <a:cs typeface="+mn-cs"/>
              </a:rPr>
              <a:t>A node usually runs three important processes: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Kubelet</a:t>
            </a:r>
            <a:r>
              <a:rPr lang="en-GB" sz="882" b="1" i="0" u="none" strike="noStrike" kern="1200" baseline="0" dirty="0">
                <a:solidFill>
                  <a:schemeClr val="tx1"/>
                </a:solidFill>
                <a:latin typeface="Segoe UI Light" pitchFamily="34" charset="0"/>
                <a:ea typeface="+mn-ea"/>
                <a:cs typeface="+mn-cs"/>
              </a:rPr>
              <a:t> </a:t>
            </a:r>
            <a:r>
              <a:rPr lang="en-GB" sz="882" b="0" i="0" u="none" strike="noStrike" kern="1200" baseline="0" dirty="0">
                <a:solidFill>
                  <a:schemeClr val="tx1"/>
                </a:solidFill>
                <a:latin typeface="Segoe UI Light" pitchFamily="34" charset="0"/>
                <a:ea typeface="+mn-ea"/>
                <a:cs typeface="+mn-cs"/>
              </a:rPr>
              <a:t>A special background process (daemon that runs on each node whose job is respond to commands from the master to create, destroy and monitor the containers on that host.)</a:t>
            </a:r>
          </a:p>
          <a:p>
            <a:pPr marL="228600" indent="-228600">
              <a:buFont typeface="+mj-lt"/>
              <a:buAutoNum type="arabicPeriod"/>
            </a:pPr>
            <a:r>
              <a:rPr lang="en-GB" sz="882" b="1" i="0" u="none" strike="noStrike" kern="1200" baseline="0" dirty="0">
                <a:solidFill>
                  <a:schemeClr val="tx1"/>
                </a:solidFill>
                <a:latin typeface="Segoe UI Light" pitchFamily="34" charset="0"/>
                <a:ea typeface="+mn-ea"/>
                <a:cs typeface="+mn-cs"/>
              </a:rPr>
              <a:t>Proxy</a:t>
            </a:r>
            <a:r>
              <a:rPr lang="en-GB" sz="882" b="0" i="0" u="none" strike="noStrike" kern="1200" baseline="0" dirty="0">
                <a:solidFill>
                  <a:schemeClr val="tx1"/>
                </a:solidFill>
                <a:latin typeface="Segoe UI Light" pitchFamily="34" charset="0"/>
                <a:ea typeface="+mn-ea"/>
                <a:cs typeface="+mn-cs"/>
              </a:rPr>
              <a:t> This is a simple network proxy that’s used to separate the IP address of a target container from the name of the service it provides.</a:t>
            </a:r>
          </a:p>
          <a:p>
            <a:pPr marL="228600" indent="-228600">
              <a:buFont typeface="+mj-lt"/>
              <a:buAutoNum type="arabicPeriod"/>
            </a:pPr>
            <a:r>
              <a:rPr lang="en-GB" sz="882" b="1" i="0" u="none" strike="noStrike" kern="1200" baseline="0" dirty="0" err="1">
                <a:solidFill>
                  <a:schemeClr val="tx1"/>
                </a:solidFill>
                <a:latin typeface="Segoe UI Light" pitchFamily="34" charset="0"/>
                <a:ea typeface="+mn-ea"/>
                <a:cs typeface="+mn-cs"/>
              </a:rPr>
              <a:t>cAdvisor</a:t>
            </a:r>
            <a:r>
              <a:rPr lang="en-GB" sz="882" b="0" i="0" u="none" strike="noStrike" kern="1200" baseline="0" dirty="0">
                <a:solidFill>
                  <a:schemeClr val="tx1"/>
                </a:solidFill>
                <a:latin typeface="Segoe UI Light" pitchFamily="34" charset="0"/>
                <a:ea typeface="+mn-ea"/>
                <a:cs typeface="+mn-cs"/>
              </a:rPr>
              <a:t> This is optional is a special daemon that collects, aggregates, processes and exports information about running containers.</a:t>
            </a:r>
            <a:endParaRPr lang="en-GB" b="1" dirty="0"/>
          </a:p>
        </p:txBody>
      </p:sp>
    </p:spTree>
    <p:extLst>
      <p:ext uri="{BB962C8B-B14F-4D97-AF65-F5344CB8AC3E}">
        <p14:creationId xmlns:p14="http://schemas.microsoft.com/office/powerpoint/2010/main" val="1284760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(intro)</a:t>
            </a:r>
          </a:p>
          <a:p>
            <a:pPr algn="l"/>
            <a:r>
              <a:rPr lang="en-GB" dirty="0"/>
              <a:t>Kubernetes provides the building blocks for building developer platforms, but preserves user choice and flexibility where it is important.</a:t>
            </a:r>
          </a:p>
          <a:p>
            <a:endParaRPr lang="en-GB" dirty="0"/>
          </a:p>
          <a:p>
            <a:r>
              <a:rPr lang="en-GB" dirty="0"/>
              <a:t>(description every point)</a:t>
            </a:r>
          </a:p>
          <a:p>
            <a:pPr marL="171450" indent="-171450">
              <a:buFont typeface="Arial" panose="020B0604020202020204" pitchFamily="34" charset="0"/>
              <a:buChar char="•"/>
            </a:pPr>
            <a:r>
              <a:rPr lang="en-GB" dirty="0"/>
              <a:t>Does not limit the types of applications supported. Kubernetes aims to support an extremely diverse variety of workloads, including stateless, stateful, and data-processing workloads. If an application can run in a container, it should run great on Kubernetes.</a:t>
            </a:r>
          </a:p>
          <a:p>
            <a:pPr marL="171450" indent="-171450">
              <a:buFont typeface="Arial" panose="020B0604020202020204" pitchFamily="34" charset="0"/>
              <a:buChar char="•"/>
            </a:pPr>
            <a:r>
              <a:rPr lang="en-GB" dirty="0"/>
              <a:t>Does not deploy source code and does not build your application. Continuous Integration, Delivery, and Deployment (CI/CD) workflows are determined by organization cultures and preferences as well as technical requirements.</a:t>
            </a:r>
          </a:p>
          <a:p>
            <a:pPr marL="171450" indent="-171450">
              <a:buFont typeface="Arial" panose="020B0604020202020204" pitchFamily="34" charset="0"/>
              <a:buChar char="•"/>
            </a:pPr>
            <a:r>
              <a:rPr lang="en-GB" dirty="0"/>
              <a:t>Does not provide application-level services, such as middleware (e.g., message buses), data-processing frameworks (for example, Spark), databases (e.g., </a:t>
            </a:r>
            <a:r>
              <a:rPr lang="en-GB" dirty="0" err="1"/>
              <a:t>mysql</a:t>
            </a:r>
            <a:r>
              <a:rPr lang="en-GB" dirty="0"/>
              <a:t>), caches, nor cluster storage systems (e.g., </a:t>
            </a:r>
            <a:r>
              <a:rPr lang="en-GB" dirty="0" err="1"/>
              <a:t>Ceph</a:t>
            </a:r>
            <a:r>
              <a:rPr lang="en-GB" dirty="0"/>
              <a:t>) as built-in services. Such components can run on Kubernetes, and/or can be accessed by applications running on Kubernetes through portable mechanisms, such as the Open Service Broker.</a:t>
            </a:r>
          </a:p>
          <a:p>
            <a:pPr marL="171450" indent="-171450">
              <a:buFont typeface="Arial" panose="020B0604020202020204" pitchFamily="34" charset="0"/>
              <a:buChar char="•"/>
            </a:pPr>
            <a:r>
              <a:rPr lang="en-GB" dirty="0"/>
              <a:t>Does not dictate logging, monitoring, or alerting solutions. It provides some integrations as proof of concept, and mechanisms to collect and export metrics.</a:t>
            </a:r>
          </a:p>
          <a:p>
            <a:pPr marL="171450" indent="-171450">
              <a:buFont typeface="Arial" panose="020B0604020202020204" pitchFamily="34" charset="0"/>
              <a:buChar char="•"/>
            </a:pPr>
            <a:r>
              <a:rPr lang="en-GB" dirty="0"/>
              <a:t>Does not provide nor mandate a configuration language/system (e.g., </a:t>
            </a:r>
            <a:r>
              <a:rPr lang="en-GB" dirty="0" err="1"/>
              <a:t>jsonnet</a:t>
            </a:r>
            <a:r>
              <a:rPr lang="en-GB" dirty="0"/>
              <a:t>). It provides a declarative API that may be targeted by arbitrary forms of declarative specifications.</a:t>
            </a:r>
          </a:p>
          <a:p>
            <a:pPr marL="171450" indent="-171450">
              <a:buFont typeface="Arial" panose="020B0604020202020204" pitchFamily="34" charset="0"/>
              <a:buChar char="•"/>
            </a:pPr>
            <a:r>
              <a:rPr lang="en-GB" dirty="0"/>
              <a:t>Does not provide nor adopt any comprehensive machine configuration, maintenance, management, or self-healing systems.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180083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GB" dirty="0"/>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03232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GB" dirty="0"/>
              <a:t>A Kubernetes cluster is divided into two components:</a:t>
            </a:r>
          </a:p>
          <a:p>
            <a:endParaRPr lang="en-GB" dirty="0"/>
          </a:p>
          <a:p>
            <a:pPr marL="228600" indent="-228600">
              <a:buFont typeface="+mj-lt"/>
              <a:buAutoNum type="arabicPeriod"/>
            </a:pPr>
            <a:r>
              <a:rPr lang="en-GB" dirty="0"/>
              <a:t>Cluster master nodes provide the core Kubernetes services and orchestration of application workloads.</a:t>
            </a:r>
          </a:p>
          <a:p>
            <a:pPr marL="228600" indent="-228600">
              <a:buFont typeface="+mj-lt"/>
              <a:buAutoNum type="arabicPeriod"/>
            </a:pPr>
            <a:r>
              <a:rPr lang="en-GB" dirty="0"/>
              <a:t>Nodes run your application workloads.</a:t>
            </a: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9937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 typeface="+mj-lt"/>
              <a:buNone/>
            </a:pPr>
            <a:r>
              <a:rPr lang="en-GB" b="1" dirty="0" err="1"/>
              <a:t>kube-apiserver</a:t>
            </a:r>
            <a:r>
              <a:rPr lang="en-GB" b="1" dirty="0"/>
              <a:t>:</a:t>
            </a:r>
          </a:p>
          <a:p>
            <a:pPr marL="0" indent="0">
              <a:buFont typeface="+mj-lt"/>
              <a:buNone/>
            </a:pPr>
            <a:r>
              <a:rPr lang="en-GB" dirty="0"/>
              <a:t>Component on the master that exposes the Kubernetes API. It is the front-end for the Kubernetes control plane. It is designed to scale horizontally – that is, it scales by deploying more instances.</a:t>
            </a:r>
            <a:endParaRPr lang="en-GB" b="1" dirty="0"/>
          </a:p>
          <a:p>
            <a:pPr marL="0" indent="0">
              <a:buFont typeface="+mj-lt"/>
              <a:buNone/>
            </a:pPr>
            <a:r>
              <a:rPr lang="en-GB" b="1" dirty="0" err="1"/>
              <a:t>Etcd</a:t>
            </a:r>
            <a:r>
              <a:rPr lang="en-GB" b="1" dirty="0"/>
              <a:t>:</a:t>
            </a:r>
          </a:p>
          <a:p>
            <a:r>
              <a:rPr lang="en-GB" sz="882" b="0" i="0"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indent="0">
              <a:buFont typeface="+mj-lt"/>
              <a:buNone/>
            </a:pPr>
            <a:r>
              <a:rPr lang="en-GB" b="1" dirty="0" err="1"/>
              <a:t>Kube</a:t>
            </a:r>
            <a:r>
              <a:rPr lang="en-GB" b="1" dirty="0"/>
              <a:t>-scheduler:</a:t>
            </a:r>
          </a:p>
          <a:p>
            <a:pPr marL="0" indent="0">
              <a:buFont typeface="+mj-lt"/>
              <a:buNone/>
            </a:pPr>
            <a:r>
              <a:rPr lang="en-GB" sz="882" b="0" i="0" kern="1200" dirty="0">
                <a:solidFill>
                  <a:schemeClr val="tx1"/>
                </a:solidFill>
                <a:effectLst/>
                <a:latin typeface="Segoe UI Light" pitchFamily="34" charset="0"/>
                <a:ea typeface="+mn-ea"/>
                <a:cs typeface="+mn-cs"/>
              </a:rPr>
              <a:t>Component on the master that watches newly created pods that have no node assigned, and selects a node for them to run on.</a:t>
            </a:r>
            <a:endParaRPr lang="en-GB" sz="882" b="1" i="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err="1">
                <a:solidFill>
                  <a:schemeClr val="tx1"/>
                </a:solidFill>
                <a:effectLst/>
                <a:latin typeface="Segoe UI Light" pitchFamily="34" charset="0"/>
                <a:ea typeface="+mn-ea"/>
                <a:cs typeface="+mn-cs"/>
              </a:rPr>
              <a:t>kube</a:t>
            </a:r>
            <a:r>
              <a:rPr lang="en-GB" sz="882" b="1" i="0" kern="1200" dirty="0">
                <a:solidFill>
                  <a:schemeClr val="tx1"/>
                </a:solidFill>
                <a:effectLst/>
                <a:latin typeface="Segoe UI Light" pitchFamily="34" charset="0"/>
                <a:ea typeface="+mn-ea"/>
                <a:cs typeface="+mn-cs"/>
              </a:rPr>
              <a:t>-controller-manager: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Component on the master that runs controllers.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Logically, each controller is a separate process, but to reduce complexity, they are all compiled into a single binary and run in a single process.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1" i="0" kern="1200" dirty="0">
                <a:solidFill>
                  <a:schemeClr val="tx1"/>
                </a:solidFill>
                <a:effectLst/>
                <a:latin typeface="Segoe UI Light" pitchFamily="34" charset="0"/>
                <a:ea typeface="+mn-ea"/>
                <a:cs typeface="+mn-cs"/>
              </a:rPr>
              <a:t>Cloud-controller-manager:</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GB" sz="882" b="0" i="0" kern="1200" dirty="0">
                <a:solidFill>
                  <a:schemeClr val="tx1"/>
                </a:solidFill>
                <a:effectLst/>
                <a:latin typeface="Segoe UI Light" pitchFamily="34" charset="0"/>
                <a:ea typeface="+mn-ea"/>
                <a:cs typeface="+mn-cs"/>
              </a:rPr>
              <a:t>cloud-controller-manager runs controllers that interact with the underlying cloud providers.</a:t>
            </a:r>
          </a:p>
          <a:p>
            <a:pPr marL="0" marR="0" lvl="0" indent="0" algn="l" defTabSz="914367" rtl="0" eaLnBrk="1" fontAlgn="auto" latinLnBrk="0" hangingPunct="1">
              <a:lnSpc>
                <a:spcPct val="90000"/>
              </a:lnSpc>
              <a:spcBef>
                <a:spcPts val="0"/>
              </a:spcBef>
              <a:spcAft>
                <a:spcPts val="333"/>
              </a:spcAft>
              <a:buClrTx/>
              <a:buSzTx/>
              <a:buFont typeface="+mj-lt"/>
              <a:buNone/>
              <a:tabLst/>
              <a:defRPr/>
            </a:pPr>
            <a:endParaRPr lang="en-GB" sz="882" b="0" i="0" kern="1200" dirty="0">
              <a:solidFill>
                <a:schemeClr val="tx1"/>
              </a:solidFill>
              <a:effectLst/>
              <a:latin typeface="Segoe UI Light" pitchFamily="34" charset="0"/>
              <a:ea typeface="+mn-ea"/>
              <a:cs typeface="+mn-cs"/>
            </a:endParaRPr>
          </a:p>
        </p:txBody>
      </p:sp>
      <p:sp>
        <p:nvSpPr>
          <p:cNvPr id="4" name="Marcador de encabezado 3"/>
          <p:cNvSpPr>
            <a:spLocks noGrp="1"/>
          </p:cNvSpPr>
          <p:nvPr>
            <p:ph type="hdr" sz="quarter"/>
          </p:nvPr>
        </p:nvSpPr>
        <p:spPr/>
        <p:txBody>
          <a:bodyPr/>
          <a:lstStyle/>
          <a:p>
            <a:endParaRPr lang="en-US" dirty="0"/>
          </a:p>
        </p:txBody>
      </p:sp>
      <p:sp>
        <p:nvSpPr>
          <p:cNvPr id="5" name="Marcador de pie de página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Marcador de fecha 5"/>
          <p:cNvSpPr>
            <a:spLocks noGrp="1"/>
          </p:cNvSpPr>
          <p:nvPr>
            <p:ph type="dt" idx="1"/>
          </p:nvPr>
        </p:nvSpPr>
        <p:spPr/>
        <p:txBody>
          <a:bodyPr/>
          <a:lstStyle/>
          <a:p>
            <a:fld id="{386CE63F-9E7F-4C04-9D0D-FCA25A8E9E86}" type="datetime8">
              <a:rPr lang="en-US" smtClean="0"/>
              <a:t>2/20/2019 11:01 PM</a:t>
            </a:fld>
            <a:endParaRPr lang="en-US" dirty="0"/>
          </a:p>
        </p:txBody>
      </p:sp>
      <p:sp>
        <p:nvSpPr>
          <p:cNvPr id="7" name="Marcador de número de diapositiva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64055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emf"/></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3.xml"/><Relationship Id="rId4" Type="http://schemas.openxmlformats.org/officeDocument/2006/relationships/image" Target="../media/image14.jp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3.xml"/><Relationship Id="rId4" Type="http://schemas.openxmlformats.org/officeDocument/2006/relationships/image" Target="../media/image18.jp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4.xml"/><Relationship Id="rId4" Type="http://schemas.openxmlformats.org/officeDocument/2006/relationships/image" Target="../media/image14.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256824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07026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82545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007655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8038442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8988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725987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noChangeAspect="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91849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76117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4246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55870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0" y="0"/>
            <a:ext cx="6858000" cy="6858000"/>
          </a:xfrm>
          <a:prstGeom prst="rect">
            <a:avLst/>
          </a:prstGeom>
        </p:spPr>
      </p:pic>
    </p:spTree>
    <p:extLst>
      <p:ext uri="{BB962C8B-B14F-4D97-AF65-F5344CB8AC3E}">
        <p14:creationId xmlns:p14="http://schemas.microsoft.com/office/powerpoint/2010/main" val="104030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38839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43512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71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18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93284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b="1"/>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139490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790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981796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2"/>
          <a:srcRect l="14560" r="18791"/>
          <a:stretch/>
        </p:blipFill>
        <p:spPr bwMode="auto">
          <a:xfrm>
            <a:off x="5334000" y="0"/>
            <a:ext cx="6858000" cy="6858000"/>
          </a:xfrm>
          <a:prstGeom prst="rect">
            <a:avLst/>
          </a:prstGeom>
        </p:spPr>
      </p:pic>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2880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6000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3159350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65495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87137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5069696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607950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09833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4107670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Discovery Day </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39273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90E109D4-FCAE-9E4E-BE34-A1608AE539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16851" y="106167"/>
            <a:ext cx="6664774" cy="6665720"/>
          </a:xfrm>
          <a:prstGeom prst="rect">
            <a:avLst/>
          </a:prstGeom>
        </p:spPr>
      </p:pic>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tx2"/>
                </a:solidFill>
              </a:defRPr>
            </a:lvl1pPr>
          </a:lstStyle>
          <a:p>
            <a:r>
              <a:rPr lang="en-US" dirty="0"/>
              <a:t>Microsoft Azure </a:t>
            </a:r>
            <a:br>
              <a:rPr lang="en-US" dirty="0"/>
            </a:br>
            <a:r>
              <a:rPr lang="en-US" dirty="0"/>
              <a:t>Discovery Day</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0984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54640678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73329294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5216" y="585788"/>
            <a:ext cx="1366245" cy="292608"/>
          </a:xfrm>
          <a:prstGeom prst="rect">
            <a:avLst/>
          </a:prstGeom>
        </p:spPr>
      </p:pic>
    </p:spTree>
    <p:extLst>
      <p:ext uri="{BB962C8B-B14F-4D97-AF65-F5344CB8AC3E}">
        <p14:creationId xmlns:p14="http://schemas.microsoft.com/office/powerpoint/2010/main" val="2682984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5693637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2657213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6398756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86928417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82854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216728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0915892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427437202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91732131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701973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553077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0251331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2359947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41319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12878001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933414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lumMod val="5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5E9C4516-26FA-2F40-A2E5-1BD96936FD8E}"/>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1281422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Slide 2">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2532448"/>
            <a:ext cx="9630389" cy="1793104"/>
          </a:xfrm>
          <a:noFill/>
        </p:spPr>
        <p:txBody>
          <a:bodyPr lIns="0" tIns="0" rIns="0" bIns="182880" anchor="b" anchorCtr="0"/>
          <a:lstStyle>
            <a:lvl1pPr>
              <a:defRPr sz="4705" strike="noStrike" spc="-49" baseline="0">
                <a:solidFill>
                  <a:schemeClr val="bg1"/>
                </a:solidFill>
              </a:defRPr>
            </a:lvl1pPr>
          </a:lstStyle>
          <a:p>
            <a:r>
              <a:rPr lang="en-US" dirty="0"/>
              <a:t>Microsoft Azure Developer Camp</a:t>
            </a:r>
            <a:br>
              <a:rPr lang="en-US" dirty="0"/>
            </a:br>
            <a:r>
              <a:rPr lang="en-US" dirty="0"/>
              <a:t>Presentation title goes here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8" name="Text Placeholder 10">
            <a:extLst>
              <a:ext uri="{FF2B5EF4-FFF2-40B4-BE49-F238E27FC236}">
                <a16:creationId xmlns:a16="http://schemas.microsoft.com/office/drawing/2014/main" id="{A462A60B-A69E-F345-8342-7A4E3F4B69A9}"/>
              </a:ext>
            </a:extLst>
          </p:cNvPr>
          <p:cNvSpPr>
            <a:spLocks noGrp="1"/>
          </p:cNvSpPr>
          <p:nvPr>
            <p:ph type="body" sz="quarter" idx="16" hasCustomPrompt="1"/>
          </p:nvPr>
        </p:nvSpPr>
        <p:spPr>
          <a:xfrm>
            <a:off x="464841" y="5669516"/>
            <a:ext cx="9609045"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dirty="0"/>
              <a:t>Speaker name</a:t>
            </a:r>
          </a:p>
          <a:p>
            <a:pPr lvl="1"/>
            <a:r>
              <a:rPr lang="en-US" dirty="0"/>
              <a:t>Date</a:t>
            </a:r>
          </a:p>
        </p:txBody>
      </p:sp>
    </p:spTree>
    <p:extLst>
      <p:ext uri="{BB962C8B-B14F-4D97-AF65-F5344CB8AC3E}">
        <p14:creationId xmlns:p14="http://schemas.microsoft.com/office/powerpoint/2010/main" val="2764242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rgbClr val="000000"/>
        </a:soli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75096FF-13CC-0248-B6F1-88D5C0332823}"/>
              </a:ext>
            </a:extLst>
          </p:cNvPr>
          <p:cNvSpPr>
            <a:spLocks noGrp="1"/>
          </p:cNvSpPr>
          <p:nvPr>
            <p:ph type="title" hasCustomPrompt="1"/>
          </p:nvPr>
        </p:nvSpPr>
        <p:spPr>
          <a:xfrm>
            <a:off x="431183" y="2602180"/>
            <a:ext cx="6564802" cy="1653640"/>
          </a:xfrm>
          <a:noFill/>
        </p:spPr>
        <p:txBody>
          <a:bodyPr lIns="0" tIns="0" rIns="0" bIns="182880" anchor="b" anchorCtr="0"/>
          <a:lstStyle>
            <a:lvl1pPr>
              <a:defRPr sz="4902" strike="noStrike" spc="-49" baseline="0">
                <a:solidFill>
                  <a:schemeClr val="bg1"/>
                </a:solidFill>
              </a:defRPr>
            </a:lvl1pPr>
          </a:lstStyle>
          <a:p>
            <a:r>
              <a:rPr lang="en-US" dirty="0"/>
              <a:t>Microsoft Azure </a:t>
            </a:r>
            <a:br>
              <a:rPr lang="en-US" dirty="0"/>
            </a:br>
            <a:r>
              <a:rPr lang="en-US" dirty="0"/>
              <a:t>Developer Camp</a:t>
            </a:r>
          </a:p>
        </p:txBody>
      </p:sp>
      <p:pic>
        <p:nvPicPr>
          <p:cNvPr id="6" name="Picture 5">
            <a:extLst>
              <a:ext uri="{FF2B5EF4-FFF2-40B4-BE49-F238E27FC236}">
                <a16:creationId xmlns:a16="http://schemas.microsoft.com/office/drawing/2014/main" id="{414E37FF-12F6-394D-83D1-D72C5CB1EF3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Picture 1">
            <a:extLst>
              <a:ext uri="{FF2B5EF4-FFF2-40B4-BE49-F238E27FC236}">
                <a16:creationId xmlns:a16="http://schemas.microsoft.com/office/drawing/2014/main" id="{0E35BB69-BA27-A546-9D3A-488B97064EF6}"/>
              </a:ext>
            </a:extLst>
          </p:cNvPr>
          <p:cNvPicPr>
            <a:picLocks noChangeAspect="1"/>
          </p:cNvPicPr>
          <p:nvPr userDrawn="1"/>
        </p:nvPicPr>
        <p:blipFill>
          <a:blip r:embed="rId3"/>
          <a:stretch>
            <a:fillRect/>
          </a:stretch>
        </p:blipFill>
        <p:spPr>
          <a:xfrm>
            <a:off x="7089138" y="1427085"/>
            <a:ext cx="3954738" cy="4003831"/>
          </a:xfrm>
          <a:prstGeom prst="rect">
            <a:avLst/>
          </a:prstGeom>
        </p:spPr>
      </p:pic>
    </p:spTree>
    <p:extLst>
      <p:ext uri="{BB962C8B-B14F-4D97-AF65-F5344CB8AC3E}">
        <p14:creationId xmlns:p14="http://schemas.microsoft.com/office/powerpoint/2010/main" val="38538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dirty="0"/>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578747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dirty="0"/>
              <a:t>Small caption: Segoe UI Bold 10/12</a:t>
            </a:r>
          </a:p>
          <a:p>
            <a:pPr lvl="1"/>
            <a:r>
              <a:rPr lang="en-US" dirty="0"/>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95281639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5440087"/>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dirty="0"/>
              <a:t>Paragraph title Segoe UI </a:t>
            </a:r>
            <a:r>
              <a:rPr lang="en-US" dirty="0" err="1"/>
              <a:t>Semibold</a:t>
            </a:r>
            <a:r>
              <a:rPr lang="en-US" dirty="0"/>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611403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lvl="1"/>
            <a:endParaRPr lang="en-US" dirty="0"/>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7166068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92492538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dirty="0"/>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dirty="0"/>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dirty="0"/>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dirty="0"/>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dirty="0"/>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dirty="0"/>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41848764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5203317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1154438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dirty="0"/>
              <a:t>Section title</a:t>
            </a:r>
          </a:p>
        </p:txBody>
      </p:sp>
    </p:spTree>
    <p:extLst>
      <p:ext uri="{BB962C8B-B14F-4D97-AF65-F5344CB8AC3E}">
        <p14:creationId xmlns:p14="http://schemas.microsoft.com/office/powerpoint/2010/main" val="3721694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t>
            </a:r>
          </a:p>
        </p:txBody>
      </p:sp>
    </p:spTree>
    <p:extLst>
      <p:ext uri="{BB962C8B-B14F-4D97-AF65-F5344CB8AC3E}">
        <p14:creationId xmlns:p14="http://schemas.microsoft.com/office/powerpoint/2010/main" val="82916108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41686829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Em volor resequaectur.</a:t>
            </a:r>
            <a:endParaRPr lang="en-US" dirty="0"/>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340327205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26094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64102449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endParaRPr lang="en-US" dirty="0"/>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04007199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endParaRPr lang="en-US" dirty="0"/>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endParaRPr lang="en-US" dirty="0"/>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668591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06509549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dirty="0"/>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5647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36125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0464974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image" Target="../media/image1.emf"/><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theme" Target="../theme/theme3.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image" Target="../media/image8.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4.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3752356"/>
      </p:ext>
    </p:extLst>
  </p:cSld>
  <p:clrMap bg1="lt1" tx1="dk1" bg2="lt2" tx2="dk2" accent1="accent1" accent2="accent2" accent3="accent3" accent4="accent4" accent5="accent5" accent6="accent6" hlink="hlink" folHlink="folHlink"/>
  <p:sldLayoutIdLst>
    <p:sldLayoutId id="2147484672" r:id="rId1"/>
    <p:sldLayoutId id="2147484673" r:id="rId2"/>
    <p:sldLayoutId id="2147484674" r:id="rId3"/>
    <p:sldLayoutId id="2147484675" r:id="rId4"/>
    <p:sldLayoutId id="2147484676" r:id="rId5"/>
    <p:sldLayoutId id="2147484677" r:id="rId6"/>
    <p:sldLayoutId id="2147484679" r:id="rId7"/>
    <p:sldLayoutId id="2147484680" r:id="rId8"/>
    <p:sldLayoutId id="2147484681" r:id="rId9"/>
    <p:sldLayoutId id="2147484682" r:id="rId10"/>
    <p:sldLayoutId id="2147484683" r:id="rId11"/>
    <p:sldLayoutId id="2147484684" r:id="rId12"/>
    <p:sldLayoutId id="2147484685" r:id="rId13"/>
    <p:sldLayoutId id="2147484704" r:id="rId14"/>
    <p:sldLayoutId id="2147484705" r:id="rId15"/>
    <p:sldLayoutId id="2147484706" r:id="rId16"/>
    <p:sldLayoutId id="2147484689" r:id="rId17"/>
    <p:sldLayoutId id="2147484690" r:id="rId18"/>
    <p:sldLayoutId id="2147484691" r:id="rId19"/>
    <p:sldLayoutId id="2147484692" r:id="rId20"/>
    <p:sldLayoutId id="2147484693" r:id="rId21"/>
    <p:sldLayoutId id="2147484694" r:id="rId22"/>
    <p:sldLayoutId id="2147484695" r:id="rId23"/>
    <p:sldLayoutId id="2147484696" r:id="rId24"/>
    <p:sldLayoutId id="2147484697" r:id="rId25"/>
    <p:sldLayoutId id="2147484698" r:id="rId26"/>
    <p:sldLayoutId id="2147484699"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47" r:id="rId5"/>
    <p:sldLayoutId id="2147484648" r:id="rId6"/>
    <p:sldLayoutId id="2147484650" r:id="rId7"/>
    <p:sldLayoutId id="2147484651" r:id="rId8"/>
    <p:sldLayoutId id="2147484652" r:id="rId9"/>
    <p:sldLayoutId id="2147484653" r:id="rId10"/>
    <p:sldLayoutId id="2147484654" r:id="rId11"/>
    <p:sldLayoutId id="2147484655" r:id="rId12"/>
    <p:sldLayoutId id="2147484656" r:id="rId13"/>
    <p:sldLayoutId id="2147484707" r:id="rId14"/>
    <p:sldLayoutId id="2147484708" r:id="rId15"/>
    <p:sldLayoutId id="2147484709" r:id="rId16"/>
    <p:sldLayoutId id="2147484660" r:id="rId17"/>
    <p:sldLayoutId id="2147484661" r:id="rId18"/>
    <p:sldLayoutId id="2147484662" r:id="rId19"/>
    <p:sldLayoutId id="2147484663" r:id="rId20"/>
    <p:sldLayoutId id="2147484664" r:id="rId21"/>
    <p:sldLayoutId id="2147484665" r:id="rId22"/>
    <p:sldLayoutId id="2147484666" r:id="rId23"/>
    <p:sldLayoutId id="2147484667" r:id="rId24"/>
    <p:sldLayoutId id="2147484668" r:id="rId25"/>
    <p:sldLayoutId id="2147484669" r:id="rId26"/>
    <p:sldLayoutId id="214748467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1932097589"/>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pic>
        <p:nvPicPr>
          <p:cNvPr id="7" name="Picture 6"/>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4266282189"/>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84.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84.xml"/><Relationship Id="rId5" Type="http://schemas.openxmlformats.org/officeDocument/2006/relationships/image" Target="../media/image45.sv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6.wmf"/><Relationship Id="rId18" Type="http://schemas.openxmlformats.org/officeDocument/2006/relationships/oleObject" Target="../embeddings/oleObject8.bin"/><Relationship Id="rId3" Type="http://schemas.openxmlformats.org/officeDocument/2006/relationships/notesSlide" Target="../notesSlides/notesSlide2.xml"/><Relationship Id="rId7" Type="http://schemas.openxmlformats.org/officeDocument/2006/relationships/image" Target="../media/image23.wmf"/><Relationship Id="rId12" Type="http://schemas.openxmlformats.org/officeDocument/2006/relationships/oleObject" Target="../embeddings/oleObject5.bin"/><Relationship Id="rId17" Type="http://schemas.openxmlformats.org/officeDocument/2006/relationships/image" Target="../media/image28.wmf"/><Relationship Id="rId2" Type="http://schemas.openxmlformats.org/officeDocument/2006/relationships/slideLayout" Target="../slideLayouts/slideLayout64.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5.wmf"/><Relationship Id="rId5" Type="http://schemas.openxmlformats.org/officeDocument/2006/relationships/image" Target="../media/image22.wmf"/><Relationship Id="rId15" Type="http://schemas.openxmlformats.org/officeDocument/2006/relationships/image" Target="../media/image27.wmf"/><Relationship Id="rId10" Type="http://schemas.openxmlformats.org/officeDocument/2006/relationships/oleObject" Target="../embeddings/oleObject4.bin"/><Relationship Id="rId19" Type="http://schemas.openxmlformats.org/officeDocument/2006/relationships/image" Target="../media/image29.wmf"/><Relationship Id="rId4" Type="http://schemas.openxmlformats.org/officeDocument/2006/relationships/oleObject" Target="../embeddings/oleObject1.bin"/><Relationship Id="rId9" Type="http://schemas.openxmlformats.org/officeDocument/2006/relationships/image" Target="../media/image24.wmf"/><Relationship Id="rId14" Type="http://schemas.openxmlformats.org/officeDocument/2006/relationships/oleObject" Target="../embeddings/oleObject6.bin"/></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CA8D3961-91D4-4041-9455-6E5EBC1A175C}"/>
              </a:ext>
            </a:extLst>
          </p:cNvPr>
          <p:cNvSpPr txBox="1">
            <a:spLocks/>
          </p:cNvSpPr>
          <p:nvPr/>
        </p:nvSpPr>
        <p:spPr>
          <a:xfrm>
            <a:off x="390569" y="2532575"/>
            <a:ext cx="4717791" cy="1792850"/>
          </a:xfrm>
          <a:prstGeom prst="rect">
            <a:avLst/>
          </a:prstGeom>
          <a:noFill/>
        </p:spPr>
        <p:txBody>
          <a:bodyPr vert="horz" wrap="square" lIns="0" tIns="0" rIns="0" bIns="179285" rtlCol="0" anchor="b" anchorCtr="0">
            <a:noAutofit/>
          </a:bodyPr>
          <a:lstStyle>
            <a:lvl1pPr algn="l" defTabSz="932742" rtl="0" eaLnBrk="1" latinLnBrk="0" hangingPunct="1">
              <a:lnSpc>
                <a:spcPct val="90000"/>
              </a:lnSpc>
              <a:spcBef>
                <a:spcPct val="0"/>
              </a:spcBef>
              <a:buNone/>
              <a:defRPr lang="en-US" sz="3600" b="0" strike="noStrike" kern="1200" cap="none" spc="-50" baseline="0">
                <a:ln w="3175">
                  <a:noFill/>
                </a:ln>
                <a:solidFill>
                  <a:schemeClr val="tx2"/>
                </a:solidFill>
                <a:effectLst/>
                <a:latin typeface="+mj-lt"/>
                <a:ea typeface="+mn-ea"/>
                <a:cs typeface="Segoe UI" pitchFamily="34" charset="0"/>
              </a:defRPr>
            </a:lvl1pPr>
          </a:lstStyle>
          <a:p>
            <a:pPr defTabSz="914367"/>
            <a:r>
              <a:rPr lang="en-US" sz="4902" spc="-49" dirty="0">
                <a:solidFill>
                  <a:srgbClr val="FFFFFF"/>
                </a:solidFill>
                <a:latin typeface="Segoe UI Semibold"/>
              </a:rPr>
              <a:t>Microsoft Azure </a:t>
            </a:r>
            <a:br>
              <a:rPr lang="en-US" sz="4902" spc="-49" dirty="0">
                <a:solidFill>
                  <a:srgbClr val="0078D3"/>
                </a:solidFill>
                <a:latin typeface="Segoe UI Semibold"/>
              </a:rPr>
            </a:br>
            <a:r>
              <a:rPr lang="en-US" sz="4902" spc="-49" dirty="0" err="1">
                <a:solidFill>
                  <a:srgbClr val="50E6FF"/>
                </a:solidFill>
                <a:latin typeface="Segoe UI Semibold"/>
              </a:rPr>
              <a:t>DevDays</a:t>
            </a:r>
            <a:endParaRPr lang="en-US" sz="4902" spc="-49" dirty="0">
              <a:solidFill>
                <a:srgbClr val="50E6FF"/>
              </a:solidFill>
              <a:latin typeface="Segoe UI Semibold"/>
            </a:endParaRPr>
          </a:p>
        </p:txBody>
      </p:sp>
    </p:spTree>
    <p:extLst>
      <p:ext uri="{BB962C8B-B14F-4D97-AF65-F5344CB8AC3E}">
        <p14:creationId xmlns:p14="http://schemas.microsoft.com/office/powerpoint/2010/main" val="243281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3A7B9-050A-4935-B2F2-28EEF66434A7}"/>
              </a:ext>
            </a:extLst>
          </p:cNvPr>
          <p:cNvSpPr>
            <a:spLocks noGrp="1"/>
          </p:cNvSpPr>
          <p:nvPr>
            <p:ph type="title"/>
          </p:nvPr>
        </p:nvSpPr>
        <p:spPr/>
        <p:txBody>
          <a:bodyPr/>
          <a:lstStyle/>
          <a:p>
            <a:r>
              <a:rPr lang="en-GB" dirty="0"/>
              <a:t>Kubernetes cluster architecture</a:t>
            </a:r>
          </a:p>
        </p:txBody>
      </p:sp>
      <p:sp>
        <p:nvSpPr>
          <p:cNvPr id="3" name="Marcador de pie de página 2">
            <a:extLst>
              <a:ext uri="{FF2B5EF4-FFF2-40B4-BE49-F238E27FC236}">
                <a16:creationId xmlns:a16="http://schemas.microsoft.com/office/drawing/2014/main" id="{80FB9A5B-7362-4E98-BAF9-087051C826D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pic>
        <p:nvPicPr>
          <p:cNvPr id="1030" name="Picture 6" descr="https://docs.microsoft.com/en-us/azure/aks/media/concepts-clusters-workloads/cluster-master-and-nodes.png">
            <a:extLst>
              <a:ext uri="{FF2B5EF4-FFF2-40B4-BE49-F238E27FC236}">
                <a16:creationId xmlns:a16="http://schemas.microsoft.com/office/drawing/2014/main" id="{C5EE4614-E691-463E-B448-0CF477843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1538" y="2011321"/>
            <a:ext cx="8128000" cy="2786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639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Master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err="1"/>
              <a:t>kube-apiserver</a:t>
            </a:r>
            <a:endParaRPr lang="en-GB" dirty="0"/>
          </a:p>
          <a:p>
            <a:pPr marL="457200" indent="-457200">
              <a:buFont typeface="Arial" panose="020B0604020202020204" pitchFamily="34" charset="0"/>
              <a:buChar char="•"/>
            </a:pPr>
            <a:r>
              <a:rPr lang="en-GB" dirty="0" err="1"/>
              <a:t>Etcd</a:t>
            </a:r>
            <a:endParaRPr lang="en-GB" dirty="0"/>
          </a:p>
          <a:p>
            <a:pPr marL="457200" indent="-457200">
              <a:buFont typeface="Arial" panose="020B0604020202020204" pitchFamily="34" charset="0"/>
              <a:buChar char="•"/>
            </a:pPr>
            <a:r>
              <a:rPr lang="en-GB" dirty="0" err="1"/>
              <a:t>Kube</a:t>
            </a:r>
            <a:r>
              <a:rPr lang="en-GB" dirty="0"/>
              <a:t>-scheduler</a:t>
            </a:r>
          </a:p>
          <a:p>
            <a:pPr marL="457200" indent="-457200">
              <a:buFont typeface="Arial" panose="020B0604020202020204" pitchFamily="34" charset="0"/>
              <a:buChar char="•"/>
            </a:pPr>
            <a:r>
              <a:rPr lang="en-GB" dirty="0" err="1"/>
              <a:t>Kube</a:t>
            </a:r>
            <a:r>
              <a:rPr lang="en-GB" dirty="0"/>
              <a:t>-controller-manager</a:t>
            </a:r>
          </a:p>
          <a:p>
            <a:pPr marL="457200" indent="-457200">
              <a:buFont typeface="Arial" panose="020B0604020202020204" pitchFamily="34" charset="0"/>
              <a:buChar char="•"/>
            </a:pPr>
            <a:r>
              <a:rPr lang="en-GB" dirty="0"/>
              <a:t>Cloud-controller-manager</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329184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arn(inVertical)">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heel(1)">
                                      <p:cBhvr>
                                        <p:cTn id="16" dur="2000"/>
                                        <p:tgtEl>
                                          <p:spTgt spid="4">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1" dur="500"/>
                                        <p:tgtEl>
                                          <p:spTgt spid="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Effect transition="in" filter="wipe(down)">
                                      <p:cBhvr>
                                        <p:cTn id="2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A7F117-EDA0-4B4E-B132-D1B9DF713072}"/>
              </a:ext>
            </a:extLst>
          </p:cNvPr>
          <p:cNvSpPr>
            <a:spLocks noGrp="1"/>
          </p:cNvSpPr>
          <p:nvPr>
            <p:ph type="title"/>
          </p:nvPr>
        </p:nvSpPr>
        <p:spPr/>
        <p:txBody>
          <a:bodyPr/>
          <a:lstStyle/>
          <a:p>
            <a:r>
              <a:rPr lang="en-GB" dirty="0"/>
              <a:t>Node Components</a:t>
            </a:r>
          </a:p>
        </p:txBody>
      </p:sp>
      <p:sp>
        <p:nvSpPr>
          <p:cNvPr id="4" name="Marcador de texto 3">
            <a:extLst>
              <a:ext uri="{FF2B5EF4-FFF2-40B4-BE49-F238E27FC236}">
                <a16:creationId xmlns:a16="http://schemas.microsoft.com/office/drawing/2014/main" id="{9DDE48C3-6CF8-465D-994A-A521859D308D}"/>
              </a:ext>
            </a:extLst>
          </p:cNvPr>
          <p:cNvSpPr>
            <a:spLocks noGrp="1"/>
          </p:cNvSpPr>
          <p:nvPr>
            <p:ph type="body" sz="quarter" idx="10"/>
          </p:nvPr>
        </p:nvSpPr>
        <p:spPr>
          <a:xfrm>
            <a:off x="584200" y="1435497"/>
            <a:ext cx="11018520" cy="1270925"/>
          </a:xfrm>
        </p:spPr>
        <p:txBody>
          <a:bodyPr/>
          <a:lstStyle/>
          <a:p>
            <a:pPr marL="457200" indent="-457200">
              <a:buFont typeface="Arial" panose="020B0604020202020204" pitchFamily="34" charset="0"/>
              <a:buChar char="•"/>
            </a:pPr>
            <a:r>
              <a:rPr lang="en-GB" dirty="0" err="1"/>
              <a:t>kubelet</a:t>
            </a:r>
            <a:endParaRPr lang="en-GB" dirty="0"/>
          </a:p>
          <a:p>
            <a:pPr marL="457200" indent="-457200">
              <a:buFont typeface="Arial" panose="020B0604020202020204" pitchFamily="34" charset="0"/>
              <a:buChar char="•"/>
            </a:pPr>
            <a:r>
              <a:rPr lang="en-GB" dirty="0" err="1"/>
              <a:t>Kube</a:t>
            </a:r>
            <a:r>
              <a:rPr lang="en-GB" dirty="0"/>
              <a:t>-proxy</a:t>
            </a:r>
          </a:p>
          <a:p>
            <a:pPr marL="457200" indent="-457200">
              <a:buFont typeface="Arial" panose="020B0604020202020204" pitchFamily="34" charset="0"/>
              <a:buChar char="•"/>
            </a:pPr>
            <a:r>
              <a:rPr lang="en-GB" dirty="0"/>
              <a:t>Container Runtime</a:t>
            </a:r>
          </a:p>
        </p:txBody>
      </p:sp>
      <p:sp>
        <p:nvSpPr>
          <p:cNvPr id="3" name="Marcador de pie de página 2">
            <a:extLst>
              <a:ext uri="{FF2B5EF4-FFF2-40B4-BE49-F238E27FC236}">
                <a16:creationId xmlns:a16="http://schemas.microsoft.com/office/drawing/2014/main" id="{65859D4C-B1B7-430C-8299-AD48B1A8EF40}"/>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143660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Objects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solidFill>
            <a:schemeClr val="tx2"/>
          </a:solid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523306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518173D-AE79-4F74-8DCC-04084AD7F34A}"/>
              </a:ext>
            </a:extLst>
          </p:cNvPr>
          <p:cNvSpPr>
            <a:spLocks noGrp="1"/>
          </p:cNvSpPr>
          <p:nvPr>
            <p:ph type="title"/>
          </p:nvPr>
        </p:nvSpPr>
        <p:spPr/>
        <p:txBody>
          <a:bodyPr/>
          <a:lstStyle/>
          <a:p>
            <a:r>
              <a:rPr lang="en-GB" dirty="0"/>
              <a:t>Kubernetes Objects</a:t>
            </a:r>
          </a:p>
        </p:txBody>
      </p:sp>
      <p:sp>
        <p:nvSpPr>
          <p:cNvPr id="5" name="Marcador de texto 4">
            <a:extLst>
              <a:ext uri="{FF2B5EF4-FFF2-40B4-BE49-F238E27FC236}">
                <a16:creationId xmlns:a16="http://schemas.microsoft.com/office/drawing/2014/main" id="{80FCDBF0-EB01-4EFC-8D3A-6EE36549FB49}"/>
              </a:ext>
            </a:extLst>
          </p:cNvPr>
          <p:cNvSpPr>
            <a:spLocks noGrp="1"/>
          </p:cNvSpPr>
          <p:nvPr>
            <p:ph type="body" sz="quarter" idx="10"/>
          </p:nvPr>
        </p:nvSpPr>
        <p:spPr>
          <a:xfrm>
            <a:off x="584200" y="1435497"/>
            <a:ext cx="11018520" cy="1995098"/>
          </a:xfrm>
        </p:spPr>
        <p:txBody>
          <a:bodyPr/>
          <a:lstStyle/>
          <a:p>
            <a:pPr marL="342900" indent="-342900">
              <a:buFont typeface="Arial" panose="020B0604020202020204" pitchFamily="34" charset="0"/>
              <a:buChar char="•"/>
            </a:pPr>
            <a:r>
              <a:rPr lang="en-GB" dirty="0"/>
              <a:t>What containerized applications are running (and on which nodes)</a:t>
            </a:r>
          </a:p>
          <a:p>
            <a:pPr marL="342900" indent="-342900">
              <a:buFont typeface="Arial" panose="020B0604020202020204" pitchFamily="34" charset="0"/>
              <a:buChar char="•"/>
            </a:pPr>
            <a:r>
              <a:rPr lang="en-GB" dirty="0"/>
              <a:t>The resources available to those applications</a:t>
            </a:r>
          </a:p>
          <a:p>
            <a:pPr marL="342900" indent="-342900">
              <a:buFont typeface="Arial" panose="020B0604020202020204" pitchFamily="34" charset="0"/>
              <a:buChar char="•"/>
            </a:pPr>
            <a:r>
              <a:rPr lang="en-GB" dirty="0"/>
              <a:t>The policies around how those applications behave, such as restart policies, upgrades, and fault-tolerance</a:t>
            </a:r>
          </a:p>
          <a:p>
            <a:endParaRPr lang="en-GB" dirty="0"/>
          </a:p>
        </p:txBody>
      </p:sp>
      <p:sp>
        <p:nvSpPr>
          <p:cNvPr id="3" name="Marcador de pie de página 2">
            <a:extLst>
              <a:ext uri="{FF2B5EF4-FFF2-40B4-BE49-F238E27FC236}">
                <a16:creationId xmlns:a16="http://schemas.microsoft.com/office/drawing/2014/main" id="{1EC957D2-7139-4373-BA1B-64304093CFA4}"/>
              </a:ext>
            </a:extLst>
          </p:cNvPr>
          <p:cNvSpPr>
            <a:spLocks noGrp="1"/>
          </p:cNvSpPr>
          <p:nvPr>
            <p:ph type="ftr" sz="quarter" idx="4294967295"/>
          </p:nvPr>
        </p:nvSpPr>
        <p:spPr>
          <a:xfrm>
            <a:off x="604838" y="6450013"/>
            <a:ext cx="11587162" cy="119062"/>
          </a:xfrm>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57349657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0263D7C-3B5E-42D2-9417-C1F8BC61AD68}"/>
              </a:ext>
            </a:extLst>
          </p:cNvPr>
          <p:cNvSpPr>
            <a:spLocks noGrp="1"/>
          </p:cNvSpPr>
          <p:nvPr>
            <p:ph type="title"/>
          </p:nvPr>
        </p:nvSpPr>
        <p:spPr/>
        <p:txBody>
          <a:bodyPr/>
          <a:lstStyle/>
          <a:p>
            <a:r>
              <a:rPr lang="en-GB" dirty="0"/>
              <a:t>Describing a Kubernetes Object</a:t>
            </a:r>
          </a:p>
        </p:txBody>
      </p:sp>
      <p:sp>
        <p:nvSpPr>
          <p:cNvPr id="5" name="Marcador de texto 4">
            <a:extLst>
              <a:ext uri="{FF2B5EF4-FFF2-40B4-BE49-F238E27FC236}">
                <a16:creationId xmlns:a16="http://schemas.microsoft.com/office/drawing/2014/main" id="{C575B56A-8C09-4404-BD75-FBDACA07118F}"/>
              </a:ext>
            </a:extLst>
          </p:cNvPr>
          <p:cNvSpPr>
            <a:spLocks noGrp="1"/>
          </p:cNvSpPr>
          <p:nvPr>
            <p:ph type="body" sz="quarter" idx="10"/>
          </p:nvPr>
        </p:nvSpPr>
        <p:spPr>
          <a:xfrm>
            <a:off x="588263" y="1436688"/>
            <a:ext cx="11018520" cy="5127558"/>
          </a:xfrm>
        </p:spPr>
        <p:txBody>
          <a:bodyPr/>
          <a:lstStyle/>
          <a:p>
            <a:r>
              <a:rPr lang="en-GB" sz="1400" dirty="0"/>
              <a:t>application/</a:t>
            </a:r>
            <a:r>
              <a:rPr lang="en-GB" sz="1400" dirty="0" err="1"/>
              <a:t>deployment.yaml</a:t>
            </a:r>
            <a:r>
              <a:rPr lang="en-GB" sz="1400" dirty="0"/>
              <a:t> </a:t>
            </a:r>
          </a:p>
          <a:p>
            <a:r>
              <a:rPr lang="en-GB" sz="1400" dirty="0" err="1"/>
              <a:t>apiVersion</a:t>
            </a:r>
            <a:r>
              <a:rPr lang="en-GB" sz="1400" dirty="0"/>
              <a:t>: apps/v1 # for versions before 1.9.0 use apps/v1beta2</a:t>
            </a:r>
          </a:p>
          <a:p>
            <a:r>
              <a:rPr lang="en-GB" sz="1400" dirty="0"/>
              <a:t>kind: Deployment</a:t>
            </a:r>
          </a:p>
          <a:p>
            <a:r>
              <a:rPr lang="en-GB" sz="1400" dirty="0"/>
              <a:t>metadata:</a:t>
            </a:r>
          </a:p>
          <a:p>
            <a:r>
              <a:rPr lang="en-GB" sz="1400" dirty="0"/>
              <a:t>  name: </a:t>
            </a:r>
            <a:r>
              <a:rPr lang="en-GB" sz="1400" dirty="0" err="1"/>
              <a:t>nginx</a:t>
            </a:r>
            <a:r>
              <a:rPr lang="en-GB" sz="1400" dirty="0"/>
              <a:t>-deployment</a:t>
            </a:r>
          </a:p>
          <a:p>
            <a:r>
              <a:rPr lang="en-GB" sz="1400" dirty="0"/>
              <a:t>spec:</a:t>
            </a:r>
          </a:p>
          <a:p>
            <a:r>
              <a:rPr lang="en-GB" sz="1400" dirty="0"/>
              <a:t>  selector:</a:t>
            </a:r>
          </a:p>
          <a:p>
            <a:r>
              <a:rPr lang="en-GB" sz="1400" dirty="0"/>
              <a:t>    </a:t>
            </a:r>
            <a:r>
              <a:rPr lang="en-GB" sz="1400" dirty="0" err="1"/>
              <a:t>matchLabels</a:t>
            </a:r>
            <a:r>
              <a:rPr lang="en-GB" sz="1400" dirty="0"/>
              <a:t>:</a:t>
            </a:r>
          </a:p>
          <a:p>
            <a:r>
              <a:rPr lang="en-GB" sz="1400" dirty="0"/>
              <a:t>      app: </a:t>
            </a:r>
            <a:r>
              <a:rPr lang="en-GB" sz="1400" dirty="0" err="1"/>
              <a:t>nginx</a:t>
            </a:r>
            <a:endParaRPr lang="en-GB" sz="1400" dirty="0"/>
          </a:p>
          <a:p>
            <a:r>
              <a:rPr lang="en-GB" sz="1400" dirty="0"/>
              <a:t>  replicas: 2 # tells deployment to run 2 pods matching the template</a:t>
            </a:r>
          </a:p>
          <a:p>
            <a:r>
              <a:rPr lang="en-GB" sz="1400" dirty="0"/>
              <a:t>  template:</a:t>
            </a:r>
          </a:p>
          <a:p>
            <a:r>
              <a:rPr lang="en-GB" sz="1400" dirty="0"/>
              <a:t>    metadata:</a:t>
            </a:r>
          </a:p>
          <a:p>
            <a:r>
              <a:rPr lang="en-GB" sz="1400" dirty="0"/>
              <a:t>      labels:</a:t>
            </a:r>
          </a:p>
          <a:p>
            <a:r>
              <a:rPr lang="en-GB" sz="1400" dirty="0"/>
              <a:t>        app: </a:t>
            </a:r>
            <a:r>
              <a:rPr lang="en-GB" sz="1400" dirty="0" err="1"/>
              <a:t>nginx</a:t>
            </a:r>
            <a:endParaRPr lang="en-GB" sz="1400" dirty="0"/>
          </a:p>
          <a:p>
            <a:r>
              <a:rPr lang="en-GB" sz="1400" dirty="0"/>
              <a:t>    spec:</a:t>
            </a:r>
          </a:p>
          <a:p>
            <a:r>
              <a:rPr lang="en-GB" sz="1400" dirty="0"/>
              <a:t>      containers:</a:t>
            </a:r>
          </a:p>
          <a:p>
            <a:r>
              <a:rPr lang="en-GB" sz="1400" dirty="0"/>
              <a:t>      - name: </a:t>
            </a:r>
            <a:r>
              <a:rPr lang="en-GB" sz="1400" dirty="0" err="1"/>
              <a:t>nginx</a:t>
            </a:r>
            <a:endParaRPr lang="en-GB" sz="1400" dirty="0"/>
          </a:p>
          <a:p>
            <a:r>
              <a:rPr lang="en-GB" sz="1400" dirty="0"/>
              <a:t>        image: nginx:1.7.9</a:t>
            </a:r>
          </a:p>
          <a:p>
            <a:r>
              <a:rPr lang="en-GB" sz="1400" dirty="0"/>
              <a:t>        ports:</a:t>
            </a:r>
          </a:p>
          <a:p>
            <a:r>
              <a:rPr lang="en-GB" sz="1400" dirty="0"/>
              <a:t>        - </a:t>
            </a:r>
            <a:r>
              <a:rPr lang="en-GB" sz="1400" dirty="0" err="1"/>
              <a:t>containerPort</a:t>
            </a:r>
            <a:r>
              <a:rPr lang="en-GB" sz="1400" dirty="0"/>
              <a:t>: 80</a:t>
            </a:r>
          </a:p>
        </p:txBody>
      </p:sp>
    </p:spTree>
    <p:extLst>
      <p:ext uri="{BB962C8B-B14F-4D97-AF65-F5344CB8AC3E}">
        <p14:creationId xmlns:p14="http://schemas.microsoft.com/office/powerpoint/2010/main" val="1120175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wd">
                                    <p:tmAbs val="500"/>
                                  </p:iterate>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type="wd">
                                    <p:tmAbs val="500"/>
                                  </p:iterate>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type="wd">
                                    <p:tmAbs val="500"/>
                                  </p:iterate>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type="wd">
                                    <p:tmAbs val="500"/>
                                  </p:iterate>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wd">
                                    <p:tmAbs val="500"/>
                                  </p:iterate>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type="wd">
                                    <p:tmAbs val="500"/>
                                  </p:iterate>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type="wd">
                                    <p:tmAbs val="500"/>
                                  </p:iterate>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type="wd">
                                    <p:tmAbs val="500"/>
                                  </p:iterate>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type="wd">
                                    <p:tmAbs val="500"/>
                                  </p:iterate>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500"/>
                                  </p:iterate>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iterate type="wd">
                                    <p:tmAbs val="500"/>
                                  </p:iterate>
                                  <p:childTnLst>
                                    <p:set>
                                      <p:cBhvr>
                                        <p:cTn id="4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iterate type="wd">
                                    <p:tmAbs val="500"/>
                                  </p:iterate>
                                  <p:childTnLst>
                                    <p:set>
                                      <p:cBhvr>
                                        <p:cTn id="50"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iterate type="wd">
                                    <p:tmAbs val="500"/>
                                  </p:iterate>
                                  <p:childTnLst>
                                    <p:set>
                                      <p:cBhvr>
                                        <p:cTn id="54"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iterate type="wd">
                                    <p:tmAbs val="500"/>
                                  </p:iterate>
                                  <p:childTnLst>
                                    <p:set>
                                      <p:cBhvr>
                                        <p:cTn id="58"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type="wd">
                                    <p:tmAbs val="500"/>
                                  </p:iterate>
                                  <p:childTnLst>
                                    <p:set>
                                      <p:cBhvr>
                                        <p:cTn id="62"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iterate type="wd">
                                    <p:tmAbs val="500"/>
                                  </p:iterate>
                                  <p:childTnLst>
                                    <p:set>
                                      <p:cBhvr>
                                        <p:cTn id="66" dur="1" fill="hold">
                                          <p:stCondLst>
                                            <p:cond delay="0"/>
                                          </p:stCondLst>
                                        </p:cTn>
                                        <p:tgtEl>
                                          <p:spTgt spid="5">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iterate type="wd">
                                    <p:tmAbs val="500"/>
                                  </p:iterate>
                                  <p:childTnLst>
                                    <p:set>
                                      <p:cBhvr>
                                        <p:cTn id="70" dur="1" fill="hold">
                                          <p:stCondLst>
                                            <p:cond delay="0"/>
                                          </p:stCondLst>
                                        </p:cTn>
                                        <p:tgtEl>
                                          <p:spTgt spid="5">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iterate type="wd">
                                    <p:tmAbs val="500"/>
                                  </p:iterate>
                                  <p:childTnLst>
                                    <p:set>
                                      <p:cBhvr>
                                        <p:cTn id="74" dur="1" fill="hold">
                                          <p:stCondLst>
                                            <p:cond delay="0"/>
                                          </p:stCondLst>
                                        </p:cTn>
                                        <p:tgtEl>
                                          <p:spTgt spid="5">
                                            <p:txEl>
                                              <p:pRg st="17" end="17"/>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iterate type="wd">
                                    <p:tmAbs val="500"/>
                                  </p:iterate>
                                  <p:childTnLst>
                                    <p:set>
                                      <p:cBhvr>
                                        <p:cTn id="78" dur="1" fill="hold">
                                          <p:stCondLst>
                                            <p:cond delay="0"/>
                                          </p:stCondLst>
                                        </p:cTn>
                                        <p:tgtEl>
                                          <p:spTgt spid="5">
                                            <p:txEl>
                                              <p:pRg st="18" end="18"/>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iterate type="wd">
                                    <p:tmAbs val="500"/>
                                  </p:iterate>
                                  <p:childTnLst>
                                    <p:set>
                                      <p:cBhvr>
                                        <p:cTn id="82" dur="1" fill="hold">
                                          <p:stCondLst>
                                            <p:cond delay="0"/>
                                          </p:stCondLst>
                                        </p:cTn>
                                        <p:tgtEl>
                                          <p:spTgt spid="5">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0CE3278-EA78-4F11-A8F1-1E1C99882B32}"/>
              </a:ext>
            </a:extLst>
          </p:cNvPr>
          <p:cNvSpPr>
            <a:spLocks noGrp="1"/>
          </p:cNvSpPr>
          <p:nvPr>
            <p:ph type="title"/>
          </p:nvPr>
        </p:nvSpPr>
        <p:spPr/>
        <p:txBody>
          <a:bodyPr/>
          <a:lstStyle/>
          <a:p>
            <a:r>
              <a:rPr lang="en-GB" dirty="0"/>
              <a:t>Required Fields</a:t>
            </a:r>
          </a:p>
        </p:txBody>
      </p:sp>
      <p:sp>
        <p:nvSpPr>
          <p:cNvPr id="5" name="Marcador de texto 4">
            <a:extLst>
              <a:ext uri="{FF2B5EF4-FFF2-40B4-BE49-F238E27FC236}">
                <a16:creationId xmlns:a16="http://schemas.microsoft.com/office/drawing/2014/main" id="{32B089C5-5D32-45F4-93BA-6E4295B75F3B}"/>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err="1"/>
              <a:t>apiVersion</a:t>
            </a:r>
            <a:r>
              <a:rPr lang="en-GB" dirty="0"/>
              <a:t> - Which version of the Kubernetes API you’re using to create this object</a:t>
            </a:r>
          </a:p>
          <a:p>
            <a:pPr marL="342900" indent="-342900">
              <a:buFont typeface="Arial" panose="020B0604020202020204" pitchFamily="34" charset="0"/>
              <a:buChar char="•"/>
            </a:pPr>
            <a:r>
              <a:rPr lang="en-GB" dirty="0"/>
              <a:t>kind - What kind of object you want to create</a:t>
            </a:r>
          </a:p>
          <a:p>
            <a:pPr marL="342900" indent="-342900">
              <a:buFont typeface="Arial" panose="020B0604020202020204" pitchFamily="34" charset="0"/>
              <a:buChar char="•"/>
            </a:pPr>
            <a:r>
              <a:rPr lang="en-GB" dirty="0"/>
              <a:t>metadata - Data that helps uniquely identify the object, including a name string, UID, and optional namespace</a:t>
            </a:r>
          </a:p>
          <a:p>
            <a:endParaRPr lang="en-GB" dirty="0"/>
          </a:p>
        </p:txBody>
      </p:sp>
    </p:spTree>
    <p:extLst>
      <p:ext uri="{BB962C8B-B14F-4D97-AF65-F5344CB8AC3E}">
        <p14:creationId xmlns:p14="http://schemas.microsoft.com/office/powerpoint/2010/main" val="399748205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API</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solidFill>
            <a:schemeClr val="tx2"/>
          </a:solid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860461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5"/>
                                        </p:tgtEl>
                                        <p:attrNameLst>
                                          <p:attrName>r</p:attrName>
                                        </p:attrNameLst>
                                      </p:cBhvr>
                                    </p:animRot>
                                    <p:animRot by="-240000">
                                      <p:cBhvr>
                                        <p:cTn id="7" dur="200" fill="hold">
                                          <p:stCondLst>
                                            <p:cond delay="200"/>
                                          </p:stCondLst>
                                        </p:cTn>
                                        <p:tgtEl>
                                          <p:spTgt spid="15"/>
                                        </p:tgtEl>
                                        <p:attrNameLst>
                                          <p:attrName>r</p:attrName>
                                        </p:attrNameLst>
                                      </p:cBhvr>
                                    </p:animRot>
                                    <p:animRot by="240000">
                                      <p:cBhvr>
                                        <p:cTn id="8" dur="200" fill="hold">
                                          <p:stCondLst>
                                            <p:cond delay="400"/>
                                          </p:stCondLst>
                                        </p:cTn>
                                        <p:tgtEl>
                                          <p:spTgt spid="15"/>
                                        </p:tgtEl>
                                        <p:attrNameLst>
                                          <p:attrName>r</p:attrName>
                                        </p:attrNameLst>
                                      </p:cBhvr>
                                    </p:animRot>
                                    <p:animRot by="-240000">
                                      <p:cBhvr>
                                        <p:cTn id="9" dur="200" fill="hold">
                                          <p:stCondLst>
                                            <p:cond delay="600"/>
                                          </p:stCondLst>
                                        </p:cTn>
                                        <p:tgtEl>
                                          <p:spTgt spid="15"/>
                                        </p:tgtEl>
                                        <p:attrNameLst>
                                          <p:attrName>r</p:attrName>
                                        </p:attrNameLst>
                                      </p:cBhvr>
                                    </p:animRot>
                                    <p:animRot by="120000">
                                      <p:cBhvr>
                                        <p:cTn id="10" dur="200" fill="hold">
                                          <p:stCondLst>
                                            <p:cond delay="8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B1C0F-16DC-47C3-A0FA-1044DC98E2F6}"/>
              </a:ext>
            </a:extLst>
          </p:cNvPr>
          <p:cNvSpPr>
            <a:spLocks noGrp="1"/>
          </p:cNvSpPr>
          <p:nvPr>
            <p:ph type="title"/>
          </p:nvPr>
        </p:nvSpPr>
        <p:spPr/>
        <p:txBody>
          <a:bodyPr/>
          <a:lstStyle/>
          <a:p>
            <a:r>
              <a:rPr lang="en-GB" dirty="0"/>
              <a:t>Kinds</a:t>
            </a:r>
          </a:p>
        </p:txBody>
      </p:sp>
      <p:sp>
        <p:nvSpPr>
          <p:cNvPr id="3" name="Marcador de texto 2">
            <a:extLst>
              <a:ext uri="{FF2B5EF4-FFF2-40B4-BE49-F238E27FC236}">
                <a16:creationId xmlns:a16="http://schemas.microsoft.com/office/drawing/2014/main" id="{40350608-F6F3-41B5-AE2F-18A26D063F85}"/>
              </a:ext>
            </a:extLst>
          </p:cNvPr>
          <p:cNvSpPr>
            <a:spLocks noGrp="1"/>
          </p:cNvSpPr>
          <p:nvPr>
            <p:ph type="body" sz="quarter" idx="10"/>
          </p:nvPr>
        </p:nvSpPr>
        <p:spPr>
          <a:xfrm>
            <a:off x="584200" y="1435497"/>
            <a:ext cx="11018520" cy="1995098"/>
          </a:xfrm>
        </p:spPr>
        <p:txBody>
          <a:bodyPr/>
          <a:lstStyle/>
          <a:p>
            <a:pPr marL="457200" indent="-457200">
              <a:buFont typeface="Arial" panose="020B0604020202020204" pitchFamily="34" charset="0"/>
              <a:buChar char="•"/>
            </a:pPr>
            <a:r>
              <a:rPr lang="en-GB" dirty="0"/>
              <a:t>Objects represent a persistent entity in the system</a:t>
            </a:r>
          </a:p>
          <a:p>
            <a:pPr marL="457200" indent="-457200">
              <a:buFont typeface="Arial" panose="020B0604020202020204" pitchFamily="34" charset="0"/>
              <a:buChar char="•"/>
            </a:pPr>
            <a:r>
              <a:rPr lang="en-GB" dirty="0"/>
              <a:t>Lists are collections of resources of one (usually) or more (occasionally) kinds</a:t>
            </a:r>
          </a:p>
          <a:p>
            <a:pPr marL="457200" indent="-457200">
              <a:buFont typeface="Arial" panose="020B0604020202020204" pitchFamily="34" charset="0"/>
              <a:buChar char="•"/>
            </a:pPr>
            <a:r>
              <a:rPr lang="en-GB" dirty="0"/>
              <a:t>Simple kinds are used for specific actions on objects and for non-persistent entities</a:t>
            </a:r>
          </a:p>
          <a:p>
            <a:endParaRPr lang="en-GB" dirty="0"/>
          </a:p>
        </p:txBody>
      </p:sp>
    </p:spTree>
    <p:extLst>
      <p:ext uri="{BB962C8B-B14F-4D97-AF65-F5344CB8AC3E}">
        <p14:creationId xmlns:p14="http://schemas.microsoft.com/office/powerpoint/2010/main" val="280146930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B336A-0B13-4772-89B6-B9FA0A84B2AE}"/>
              </a:ext>
            </a:extLst>
          </p:cNvPr>
          <p:cNvSpPr>
            <a:spLocks noGrp="1"/>
          </p:cNvSpPr>
          <p:nvPr>
            <p:ph type="title"/>
          </p:nvPr>
        </p:nvSpPr>
        <p:spPr/>
        <p:txBody>
          <a:bodyPr/>
          <a:lstStyle/>
          <a:p>
            <a:r>
              <a:rPr lang="en-GB" dirty="0"/>
              <a:t>Objects</a:t>
            </a:r>
          </a:p>
        </p:txBody>
      </p:sp>
      <p:sp>
        <p:nvSpPr>
          <p:cNvPr id="3" name="Marcador de texto 2">
            <a:extLst>
              <a:ext uri="{FF2B5EF4-FFF2-40B4-BE49-F238E27FC236}">
                <a16:creationId xmlns:a16="http://schemas.microsoft.com/office/drawing/2014/main" id="{5579AEB7-81F5-4A78-A36E-7B7D77DEFA71}"/>
              </a:ext>
            </a:extLst>
          </p:cNvPr>
          <p:cNvSpPr>
            <a:spLocks noGrp="1"/>
          </p:cNvSpPr>
          <p:nvPr>
            <p:ph type="body" sz="quarter" idx="10"/>
          </p:nvPr>
        </p:nvSpPr>
        <p:spPr>
          <a:xfrm>
            <a:off x="584200" y="1435497"/>
            <a:ext cx="11018520" cy="2031325"/>
          </a:xfrm>
        </p:spPr>
        <p:txBody>
          <a:bodyPr/>
          <a:lstStyle/>
          <a:p>
            <a:r>
              <a:rPr lang="en-GB" sz="2400" dirty="0"/>
              <a:t>Creating an API object is a record of intent - once created, the system will work to ensure that resource exists. All API objects have common metadata.</a:t>
            </a:r>
          </a:p>
          <a:p>
            <a:endParaRPr lang="en-GB" sz="2400" dirty="0"/>
          </a:p>
          <a:p>
            <a:r>
              <a:rPr lang="en-GB" sz="2400" dirty="0"/>
              <a:t>An object may have multiple resources that clients can use to perform specific actions that create, update, delete, or get.</a:t>
            </a:r>
          </a:p>
        </p:txBody>
      </p:sp>
    </p:spTree>
    <p:extLst>
      <p:ext uri="{BB962C8B-B14F-4D97-AF65-F5344CB8AC3E}">
        <p14:creationId xmlns:p14="http://schemas.microsoft.com/office/powerpoint/2010/main" val="128760053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422A58D2-7388-4B1E-BE61-03AFA280FAEC}"/>
              </a:ext>
            </a:extLst>
          </p:cNvPr>
          <p:cNvSpPr>
            <a:spLocks noGrp="1"/>
          </p:cNvSpPr>
          <p:nvPr>
            <p:ph type="title"/>
          </p:nvPr>
        </p:nvSpPr>
        <p:spPr>
          <a:xfrm>
            <a:off x="381866" y="2645459"/>
            <a:ext cx="9630389" cy="783541"/>
          </a:xfrm>
        </p:spPr>
        <p:txBody>
          <a:bodyPr/>
          <a:lstStyle/>
          <a:p>
            <a:br>
              <a:rPr lang="en-US" sz="4902" dirty="0">
                <a:solidFill>
                  <a:schemeClr val="accent5"/>
                </a:solidFill>
              </a:rPr>
            </a:br>
            <a:br>
              <a:rPr lang="en-US" sz="4902" dirty="0">
                <a:solidFill>
                  <a:schemeClr val="accent5"/>
                </a:solidFill>
              </a:rPr>
            </a:br>
            <a:br>
              <a:rPr lang="en-US" sz="4902" dirty="0"/>
            </a:br>
            <a:r>
              <a:rPr lang="en-US" sz="4902" dirty="0"/>
              <a:t>Kubernetes</a:t>
            </a:r>
          </a:p>
        </p:txBody>
      </p:sp>
      <p:sp>
        <p:nvSpPr>
          <p:cNvPr id="5" name="Text Placeholder 10">
            <a:extLst>
              <a:ext uri="{FF2B5EF4-FFF2-40B4-BE49-F238E27FC236}">
                <a16:creationId xmlns:a16="http://schemas.microsoft.com/office/drawing/2014/main" id="{84483FC8-5248-457B-A925-23038B08A5C1}"/>
              </a:ext>
            </a:extLst>
          </p:cNvPr>
          <p:cNvSpPr>
            <a:spLocks noGrp="1"/>
          </p:cNvSpPr>
          <p:nvPr>
            <p:ph type="body" sz="quarter" idx="16"/>
          </p:nvPr>
        </p:nvSpPr>
        <p:spPr>
          <a:xfrm>
            <a:off x="403210" y="3993054"/>
            <a:ext cx="9609045" cy="607089"/>
          </a:xfrm>
        </p:spPr>
        <p:txBody>
          <a:bodyPr/>
          <a:lstStyle>
            <a:lvl1pPr>
              <a:defRPr sz="1800">
                <a:solidFill>
                  <a:schemeClr val="tx1"/>
                </a:solidFill>
              </a:defRPr>
            </a:lvl1pPr>
            <a:lvl2pPr>
              <a:defRPr sz="1800">
                <a:solidFill>
                  <a:schemeClr val="tx1"/>
                </a:solidFill>
              </a:defRPr>
            </a:lvl2pPr>
            <a:lvl3pPr>
              <a:defRPr sz="1400"/>
            </a:lvl3pPr>
            <a:lvl4pPr>
              <a:defRPr sz="1400"/>
            </a:lvl4pPr>
            <a:lvl5pPr>
              <a:defRPr sz="1050"/>
            </a:lvl5pPr>
          </a:lstStyle>
          <a:p>
            <a:pPr lvl="0"/>
            <a:endParaRPr lang="en-US" sz="2745" dirty="0">
              <a:solidFill>
                <a:schemeClr val="bg1"/>
              </a:solidFill>
            </a:endParaRPr>
          </a:p>
        </p:txBody>
      </p:sp>
    </p:spTree>
    <p:extLst>
      <p:ext uri="{BB962C8B-B14F-4D97-AF65-F5344CB8AC3E}">
        <p14:creationId xmlns:p14="http://schemas.microsoft.com/office/powerpoint/2010/main" val="1545307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A43835-A6A0-401D-8A9E-5B3C9BA58905}"/>
              </a:ext>
            </a:extLst>
          </p:cNvPr>
          <p:cNvSpPr>
            <a:spLocks noGrp="1"/>
          </p:cNvSpPr>
          <p:nvPr>
            <p:ph type="title"/>
          </p:nvPr>
        </p:nvSpPr>
        <p:spPr/>
        <p:txBody>
          <a:bodyPr/>
          <a:lstStyle/>
          <a:p>
            <a:r>
              <a:rPr lang="en-GB" dirty="0"/>
              <a:t>Lists</a:t>
            </a:r>
          </a:p>
        </p:txBody>
      </p:sp>
      <p:sp>
        <p:nvSpPr>
          <p:cNvPr id="3" name="Marcador de texto 2">
            <a:extLst>
              <a:ext uri="{FF2B5EF4-FFF2-40B4-BE49-F238E27FC236}">
                <a16:creationId xmlns:a16="http://schemas.microsoft.com/office/drawing/2014/main" id="{A7038DC5-48AD-4084-AC1B-32487E6918F5}"/>
              </a:ext>
            </a:extLst>
          </p:cNvPr>
          <p:cNvSpPr>
            <a:spLocks noGrp="1"/>
          </p:cNvSpPr>
          <p:nvPr>
            <p:ph type="body" sz="quarter" idx="10"/>
          </p:nvPr>
        </p:nvSpPr>
        <p:spPr>
          <a:xfrm>
            <a:off x="584200" y="1435497"/>
            <a:ext cx="11018520" cy="3081356"/>
          </a:xfrm>
        </p:spPr>
        <p:txBody>
          <a:bodyPr/>
          <a:lstStyle/>
          <a:p>
            <a:r>
              <a:rPr lang="en-GB" dirty="0"/>
              <a:t>The name of a list kind must end with "List". Lists have a limited set of common metadata. All lists use the required "items" field to contain the array of objects they return. Any kind that has the "items" field must be a list kind.</a:t>
            </a:r>
          </a:p>
          <a:p>
            <a:endParaRPr lang="en-GB" dirty="0"/>
          </a:p>
          <a:p>
            <a:r>
              <a:rPr lang="en-GB" dirty="0"/>
              <a:t>Most objects defined in the system should have an endpoint that returns the full set of resources, as well as zero or more endpoints that return subsets of the full list. Some objects may be singletons (the current user, the system defaults) and may not have lists.</a:t>
            </a:r>
          </a:p>
        </p:txBody>
      </p:sp>
    </p:spTree>
    <p:extLst>
      <p:ext uri="{BB962C8B-B14F-4D97-AF65-F5344CB8AC3E}">
        <p14:creationId xmlns:p14="http://schemas.microsoft.com/office/powerpoint/2010/main" val="334075233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BBD693-AE28-48D2-A4FF-8C7C6AE59A97}"/>
              </a:ext>
            </a:extLst>
          </p:cNvPr>
          <p:cNvSpPr>
            <a:spLocks noGrp="1"/>
          </p:cNvSpPr>
          <p:nvPr>
            <p:ph type="title"/>
          </p:nvPr>
        </p:nvSpPr>
        <p:spPr/>
        <p:txBody>
          <a:bodyPr/>
          <a:lstStyle/>
          <a:p>
            <a:r>
              <a:rPr lang="en-GB" dirty="0"/>
              <a:t>Simple</a:t>
            </a:r>
          </a:p>
        </p:txBody>
      </p:sp>
      <p:sp>
        <p:nvSpPr>
          <p:cNvPr id="3" name="Marcador de texto 2">
            <a:extLst>
              <a:ext uri="{FF2B5EF4-FFF2-40B4-BE49-F238E27FC236}">
                <a16:creationId xmlns:a16="http://schemas.microsoft.com/office/drawing/2014/main" id="{9F877787-5127-48C9-B44E-C297945CD69B}"/>
              </a:ext>
            </a:extLst>
          </p:cNvPr>
          <p:cNvSpPr>
            <a:spLocks noGrp="1"/>
          </p:cNvSpPr>
          <p:nvPr>
            <p:ph type="body" sz="quarter" idx="10"/>
          </p:nvPr>
        </p:nvSpPr>
        <p:spPr>
          <a:xfrm>
            <a:off x="584200" y="1435497"/>
            <a:ext cx="11018520" cy="3443443"/>
          </a:xfrm>
        </p:spPr>
        <p:txBody>
          <a:bodyPr/>
          <a:lstStyle/>
          <a:p>
            <a:r>
              <a:rPr lang="en-GB" dirty="0"/>
              <a:t>Given their limited scope, they have the same set of limited common metadata as lists.</a:t>
            </a:r>
          </a:p>
          <a:p>
            <a:endParaRPr lang="en-GB" dirty="0"/>
          </a:p>
          <a:p>
            <a:r>
              <a:rPr lang="en-GB" dirty="0"/>
              <a:t>For instance, the "Status" kind is returned when errors occur and is not persisted in the system.</a:t>
            </a:r>
          </a:p>
          <a:p>
            <a:endParaRPr lang="en-GB" dirty="0"/>
          </a:p>
          <a:p>
            <a:r>
              <a:rPr lang="en-GB" dirty="0"/>
              <a:t>Many simple resources are "</a:t>
            </a:r>
            <a:r>
              <a:rPr lang="en-GB" dirty="0" err="1"/>
              <a:t>subresources</a:t>
            </a:r>
            <a:r>
              <a:rPr lang="en-GB" dirty="0"/>
              <a:t>", which are rooted at API paths of specific resources. When resources wish to expose alternative actions or views that are closely coupled to a single resource, they should do so using new sub-resources.</a:t>
            </a:r>
          </a:p>
        </p:txBody>
      </p:sp>
    </p:spTree>
    <p:extLst>
      <p:ext uri="{BB962C8B-B14F-4D97-AF65-F5344CB8AC3E}">
        <p14:creationId xmlns:p14="http://schemas.microsoft.com/office/powerpoint/2010/main" val="179097231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661B2-E0A9-40EE-8473-A0C234BD8696}"/>
              </a:ext>
            </a:extLst>
          </p:cNvPr>
          <p:cNvSpPr>
            <a:spLocks noGrp="1"/>
          </p:cNvSpPr>
          <p:nvPr>
            <p:ph type="title"/>
          </p:nvPr>
        </p:nvSpPr>
        <p:spPr/>
        <p:txBody>
          <a:bodyPr/>
          <a:lstStyle/>
          <a:p>
            <a:r>
              <a:rPr lang="en-GB" b="1" dirty="0"/>
              <a:t>Simple</a:t>
            </a:r>
            <a:endParaRPr lang="en-GB" dirty="0"/>
          </a:p>
        </p:txBody>
      </p:sp>
      <p:sp>
        <p:nvSpPr>
          <p:cNvPr id="3" name="Marcador de texto 2">
            <a:extLst>
              <a:ext uri="{FF2B5EF4-FFF2-40B4-BE49-F238E27FC236}">
                <a16:creationId xmlns:a16="http://schemas.microsoft.com/office/drawing/2014/main" id="{BE40D8C5-D2AB-4B42-A840-289F2976153F}"/>
              </a:ext>
            </a:extLst>
          </p:cNvPr>
          <p:cNvSpPr>
            <a:spLocks noGrp="1"/>
          </p:cNvSpPr>
          <p:nvPr>
            <p:ph type="body" sz="quarter" idx="10"/>
          </p:nvPr>
        </p:nvSpPr>
        <p:spPr>
          <a:xfrm>
            <a:off x="584200" y="1435497"/>
            <a:ext cx="11018520" cy="4653582"/>
          </a:xfrm>
        </p:spPr>
        <p:txBody>
          <a:bodyPr/>
          <a:lstStyle/>
          <a:p>
            <a:r>
              <a:rPr lang="en-GB" dirty="0"/>
              <a:t>/binding Used to bind a resource representing a user request (e.g., Pod, </a:t>
            </a:r>
            <a:r>
              <a:rPr lang="en-GB" dirty="0" err="1"/>
              <a:t>PersistentVolumeClaim</a:t>
            </a:r>
            <a:r>
              <a:rPr lang="en-GB" dirty="0"/>
              <a:t>) to a cluster infrastructure resource (e.g., Node, </a:t>
            </a:r>
            <a:r>
              <a:rPr lang="en-GB" dirty="0" err="1"/>
              <a:t>PersistentVolume</a:t>
            </a:r>
            <a:r>
              <a:rPr lang="en-GB" dirty="0"/>
              <a:t>)</a:t>
            </a:r>
          </a:p>
          <a:p>
            <a:endParaRPr lang="en-GB" dirty="0"/>
          </a:p>
          <a:p>
            <a:r>
              <a:rPr lang="en-GB" dirty="0"/>
              <a:t>/status Used to write just the status portion of a resource. For example, the /pods endpoint only allows updates to metadata and spec, since those reflect end-user intent</a:t>
            </a:r>
          </a:p>
          <a:p>
            <a:endParaRPr lang="en-GB" dirty="0"/>
          </a:p>
          <a:p>
            <a:r>
              <a:rPr lang="en-GB" dirty="0"/>
              <a:t>/scale  Used to read and write the count of a resource in a manner that is independent of the specific resource schema.</a:t>
            </a:r>
          </a:p>
        </p:txBody>
      </p:sp>
    </p:spTree>
    <p:extLst>
      <p:ext uri="{BB962C8B-B14F-4D97-AF65-F5344CB8AC3E}">
        <p14:creationId xmlns:p14="http://schemas.microsoft.com/office/powerpoint/2010/main" val="24223134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solidFill>
            <a:schemeClr val="tx2"/>
          </a:solid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noFill/>
            <a:ln>
              <a:noFill/>
            </a:ln>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4214388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9"/>
                                        </p:tgtEl>
                                        <p:attrNameLst>
                                          <p:attrName>r</p:attrName>
                                        </p:attrNameLst>
                                      </p:cBhvr>
                                    </p:animRot>
                                    <p:animRot by="-240000">
                                      <p:cBhvr>
                                        <p:cTn id="7" dur="200" fill="hold">
                                          <p:stCondLst>
                                            <p:cond delay="200"/>
                                          </p:stCondLst>
                                        </p:cTn>
                                        <p:tgtEl>
                                          <p:spTgt spid="19"/>
                                        </p:tgtEl>
                                        <p:attrNameLst>
                                          <p:attrName>r</p:attrName>
                                        </p:attrNameLst>
                                      </p:cBhvr>
                                    </p:animRot>
                                    <p:animRot by="240000">
                                      <p:cBhvr>
                                        <p:cTn id="8" dur="200" fill="hold">
                                          <p:stCondLst>
                                            <p:cond delay="400"/>
                                          </p:stCondLst>
                                        </p:cTn>
                                        <p:tgtEl>
                                          <p:spTgt spid="19"/>
                                        </p:tgtEl>
                                        <p:attrNameLst>
                                          <p:attrName>r</p:attrName>
                                        </p:attrNameLst>
                                      </p:cBhvr>
                                    </p:animRot>
                                    <p:animRot by="-240000">
                                      <p:cBhvr>
                                        <p:cTn id="9" dur="200" fill="hold">
                                          <p:stCondLst>
                                            <p:cond delay="600"/>
                                          </p:stCondLst>
                                        </p:cTn>
                                        <p:tgtEl>
                                          <p:spTgt spid="19"/>
                                        </p:tgtEl>
                                        <p:attrNameLst>
                                          <p:attrName>r</p:attrName>
                                        </p:attrNameLst>
                                      </p:cBhvr>
                                    </p:animRot>
                                    <p:animRot by="120000">
                                      <p:cBhvr>
                                        <p:cTn id="10" dur="200" fill="hold">
                                          <p:stCondLst>
                                            <p:cond delay="80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AA3B6373-70B6-451B-96CC-0DB09BDAC24D}"/>
              </a:ext>
            </a:extLst>
          </p:cNvPr>
          <p:cNvGrpSpPr/>
          <p:nvPr/>
        </p:nvGrpSpPr>
        <p:grpSpPr>
          <a:xfrm>
            <a:off x="932362" y="2174559"/>
            <a:ext cx="2743200" cy="1426831"/>
            <a:chOff x="1008761" y="2150872"/>
            <a:chExt cx="2743200" cy="1426831"/>
          </a:xfrm>
        </p:grpSpPr>
        <p:sp>
          <p:nvSpPr>
            <p:cNvPr id="5" name="TextBox 4">
              <a:extLst>
                <a:ext uri="{FF2B5EF4-FFF2-40B4-BE49-F238E27FC236}">
                  <a16:creationId xmlns:a16="http://schemas.microsoft.com/office/drawing/2014/main" id="{27956E47-ADCA-44DE-BAB7-D64420F66029}"/>
                </a:ext>
              </a:extLst>
            </p:cNvPr>
            <p:cNvSpPr txBox="1"/>
            <p:nvPr/>
          </p:nvSpPr>
          <p:spPr>
            <a:xfrm>
              <a:off x="1008761" y="2795603"/>
              <a:ext cx="2743200" cy="7821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Deploy and manage Kubernetes with ease </a:t>
              </a:r>
            </a:p>
          </p:txBody>
        </p:sp>
        <p:grpSp>
          <p:nvGrpSpPr>
            <p:cNvPr id="32" name="Group 31">
              <a:extLst>
                <a:ext uri="{FF2B5EF4-FFF2-40B4-BE49-F238E27FC236}">
                  <a16:creationId xmlns:a16="http://schemas.microsoft.com/office/drawing/2014/main" id="{593C99AF-6F6D-4945-AAE2-66B24F31FF56}"/>
                </a:ext>
              </a:extLst>
            </p:cNvPr>
            <p:cNvGrpSpPr/>
            <p:nvPr/>
          </p:nvGrpSpPr>
          <p:grpSpPr>
            <a:xfrm>
              <a:off x="2055096" y="2150872"/>
              <a:ext cx="650530" cy="650530"/>
              <a:chOff x="2346553" y="2150872"/>
              <a:chExt cx="650530" cy="650530"/>
            </a:xfrm>
          </p:grpSpPr>
          <p:sp>
            <p:nvSpPr>
              <p:cNvPr id="12" name="Oval 11">
                <a:extLst>
                  <a:ext uri="{FF2B5EF4-FFF2-40B4-BE49-F238E27FC236}">
                    <a16:creationId xmlns:a16="http://schemas.microsoft.com/office/drawing/2014/main" id="{518A78AE-AD45-460D-9006-3DDC662BC342}"/>
                  </a:ext>
                </a:extLst>
              </p:cNvPr>
              <p:cNvSpPr/>
              <p:nvPr/>
            </p:nvSpPr>
            <p:spPr bwMode="auto">
              <a:xfrm rot="16200000">
                <a:off x="2346553" y="2150872"/>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 name="Rocket" title="Icon of a rocket">
                <a:extLst>
                  <a:ext uri="{FF2B5EF4-FFF2-40B4-BE49-F238E27FC236}">
                    <a16:creationId xmlns:a16="http://schemas.microsoft.com/office/drawing/2014/main" id="{E4C8F4CE-34EA-4AFA-9865-0EFB78F3868E}"/>
                  </a:ext>
                </a:extLst>
              </p:cNvPr>
              <p:cNvSpPr>
                <a:spLocks noChangeAspect="1" noEditPoints="1"/>
              </p:cNvSpPr>
              <p:nvPr/>
            </p:nvSpPr>
            <p:spPr bwMode="auto">
              <a:xfrm>
                <a:off x="2507566" y="2314779"/>
                <a:ext cx="328504" cy="322713"/>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82F0078B-7742-42B0-A0FB-8759B37DD35E}"/>
              </a:ext>
            </a:extLst>
          </p:cNvPr>
          <p:cNvGrpSpPr/>
          <p:nvPr/>
        </p:nvGrpSpPr>
        <p:grpSpPr>
          <a:xfrm>
            <a:off x="4724400" y="4430246"/>
            <a:ext cx="2743200" cy="1426831"/>
            <a:chOff x="4909687" y="4655533"/>
            <a:chExt cx="2743200" cy="1426831"/>
          </a:xfrm>
        </p:grpSpPr>
        <p:sp>
          <p:nvSpPr>
            <p:cNvPr id="6" name="TextBox 5">
              <a:extLst>
                <a:ext uri="{FF2B5EF4-FFF2-40B4-BE49-F238E27FC236}">
                  <a16:creationId xmlns:a16="http://schemas.microsoft.com/office/drawing/2014/main" id="{56D7D420-B8AA-4D14-9C98-CCE501043593}"/>
                </a:ext>
              </a:extLst>
            </p:cNvPr>
            <p:cNvSpPr txBox="1"/>
            <p:nvPr/>
          </p:nvSpPr>
          <p:spPr>
            <a:xfrm>
              <a:off x="4909687" y="5300264"/>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Scale and run applications with confidence </a:t>
              </a:r>
            </a:p>
          </p:txBody>
        </p:sp>
        <p:grpSp>
          <p:nvGrpSpPr>
            <p:cNvPr id="35" name="Group 34">
              <a:extLst>
                <a:ext uri="{FF2B5EF4-FFF2-40B4-BE49-F238E27FC236}">
                  <a16:creationId xmlns:a16="http://schemas.microsoft.com/office/drawing/2014/main" id="{15615090-F12C-438F-902A-670DD8CCAD48}"/>
                </a:ext>
              </a:extLst>
            </p:cNvPr>
            <p:cNvGrpSpPr/>
            <p:nvPr/>
          </p:nvGrpSpPr>
          <p:grpSpPr>
            <a:xfrm>
              <a:off x="5956022" y="4655533"/>
              <a:ext cx="650530" cy="650530"/>
              <a:chOff x="5873973" y="4441624"/>
              <a:chExt cx="650530" cy="650530"/>
            </a:xfrm>
          </p:grpSpPr>
          <p:sp>
            <p:nvSpPr>
              <p:cNvPr id="15" name="Oval 14">
                <a:extLst>
                  <a:ext uri="{FF2B5EF4-FFF2-40B4-BE49-F238E27FC236}">
                    <a16:creationId xmlns:a16="http://schemas.microsoft.com/office/drawing/2014/main" id="{3F6AC78D-9E6A-4537-8A08-30325F7AE32E}"/>
                  </a:ext>
                </a:extLst>
              </p:cNvPr>
              <p:cNvSpPr/>
              <p:nvPr/>
            </p:nvSpPr>
            <p:spPr bwMode="auto">
              <a:xfrm rot="16200000">
                <a:off x="5873973" y="4441624"/>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 name="MiniExpand_E93A" title="Icon of a rectangle on the lower-left inside a larger rectangle with an arrow pointed to the upper-right corner">
                <a:extLst>
                  <a:ext uri="{FF2B5EF4-FFF2-40B4-BE49-F238E27FC236}">
                    <a16:creationId xmlns:a16="http://schemas.microsoft.com/office/drawing/2014/main" id="{92D3D7AE-39DC-44D6-B30E-B475E870CD38}"/>
                  </a:ext>
                </a:extLst>
              </p:cNvPr>
              <p:cNvSpPr>
                <a:spLocks noChangeAspect="1" noEditPoints="1"/>
              </p:cNvSpPr>
              <p:nvPr/>
            </p:nvSpPr>
            <p:spPr bwMode="auto">
              <a:xfrm>
                <a:off x="6045535" y="4636782"/>
                <a:ext cx="307407" cy="260212"/>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7" name="Group 36">
            <a:extLst>
              <a:ext uri="{FF2B5EF4-FFF2-40B4-BE49-F238E27FC236}">
                <a16:creationId xmlns:a16="http://schemas.microsoft.com/office/drawing/2014/main" id="{76EE098C-94EB-4221-981A-FF3477D5A4C0}"/>
              </a:ext>
            </a:extLst>
          </p:cNvPr>
          <p:cNvGrpSpPr/>
          <p:nvPr/>
        </p:nvGrpSpPr>
        <p:grpSpPr>
          <a:xfrm>
            <a:off x="932362" y="4430246"/>
            <a:ext cx="2743200" cy="1426831"/>
            <a:chOff x="1008761" y="4456750"/>
            <a:chExt cx="2743200" cy="1426831"/>
          </a:xfrm>
        </p:grpSpPr>
        <p:sp>
          <p:nvSpPr>
            <p:cNvPr id="7" name="TextBox 6">
              <a:extLst>
                <a:ext uri="{FF2B5EF4-FFF2-40B4-BE49-F238E27FC236}">
                  <a16:creationId xmlns:a16="http://schemas.microsoft.com/office/drawing/2014/main" id="{3C3A637E-3B81-4290-9BE1-C66D55C02B10}"/>
                </a:ext>
              </a:extLst>
            </p:cNvPr>
            <p:cNvSpPr txBox="1"/>
            <p:nvPr/>
          </p:nvSpPr>
          <p:spPr>
            <a:xfrm>
              <a:off x="1008761" y="5101481"/>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Secure your Kubernetes environment</a:t>
              </a:r>
            </a:p>
          </p:txBody>
        </p:sp>
        <p:grpSp>
          <p:nvGrpSpPr>
            <p:cNvPr id="36" name="Group 35">
              <a:extLst>
                <a:ext uri="{FF2B5EF4-FFF2-40B4-BE49-F238E27FC236}">
                  <a16:creationId xmlns:a16="http://schemas.microsoft.com/office/drawing/2014/main" id="{292C2009-DDAD-4619-AFDE-AF3EBC02903F}"/>
                </a:ext>
              </a:extLst>
            </p:cNvPr>
            <p:cNvGrpSpPr/>
            <p:nvPr/>
          </p:nvGrpSpPr>
          <p:grpSpPr>
            <a:xfrm>
              <a:off x="2055096" y="4456750"/>
              <a:ext cx="650530" cy="650530"/>
              <a:chOff x="2306521" y="4401118"/>
              <a:chExt cx="650530" cy="650530"/>
            </a:xfrm>
          </p:grpSpPr>
          <p:sp>
            <p:nvSpPr>
              <p:cNvPr id="18" name="Oval 17">
                <a:extLst>
                  <a:ext uri="{FF2B5EF4-FFF2-40B4-BE49-F238E27FC236}">
                    <a16:creationId xmlns:a16="http://schemas.microsoft.com/office/drawing/2014/main" id="{990AB4DB-9C47-4958-A873-DA4819EDEE91}"/>
                  </a:ext>
                </a:extLst>
              </p:cNvPr>
              <p:cNvSpPr/>
              <p:nvPr/>
            </p:nvSpPr>
            <p:spPr bwMode="auto">
              <a:xfrm rot="16200000">
                <a:off x="2306521"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 name="Lock" title="Icon of a padlock">
                <a:extLst>
                  <a:ext uri="{FF2B5EF4-FFF2-40B4-BE49-F238E27FC236}">
                    <a16:creationId xmlns:a16="http://schemas.microsoft.com/office/drawing/2014/main" id="{8C6F1D03-B893-4234-BDD1-1F92639F1C27}"/>
                  </a:ext>
                </a:extLst>
              </p:cNvPr>
              <p:cNvSpPr>
                <a:spLocks noChangeAspect="1" noEditPoints="1"/>
              </p:cNvSpPr>
              <p:nvPr/>
            </p:nvSpPr>
            <p:spPr bwMode="auto">
              <a:xfrm>
                <a:off x="2514724" y="4562772"/>
                <a:ext cx="234124" cy="327224"/>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6A726CD5-F1DC-4BF1-8DC8-46167AAD5C06}"/>
              </a:ext>
            </a:extLst>
          </p:cNvPr>
          <p:cNvGrpSpPr/>
          <p:nvPr/>
        </p:nvGrpSpPr>
        <p:grpSpPr>
          <a:xfrm>
            <a:off x="4724400" y="2177644"/>
            <a:ext cx="2743200" cy="1423746"/>
            <a:chOff x="4909687" y="2150872"/>
            <a:chExt cx="2743200" cy="1423746"/>
          </a:xfrm>
        </p:grpSpPr>
        <p:sp>
          <p:nvSpPr>
            <p:cNvPr id="8" name="TextBox 7">
              <a:extLst>
                <a:ext uri="{FF2B5EF4-FFF2-40B4-BE49-F238E27FC236}">
                  <a16:creationId xmlns:a16="http://schemas.microsoft.com/office/drawing/2014/main" id="{A706A95E-0C13-4F49-8F79-C44580FB6D05}"/>
                </a:ext>
              </a:extLst>
            </p:cNvPr>
            <p:cNvSpPr txBox="1"/>
            <p:nvPr/>
          </p:nvSpPr>
          <p:spPr>
            <a:xfrm>
              <a:off x="4909687" y="2792518"/>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Accelerate containerized application development  </a:t>
              </a:r>
            </a:p>
          </p:txBody>
        </p:sp>
        <p:grpSp>
          <p:nvGrpSpPr>
            <p:cNvPr id="31" name="Group 30">
              <a:extLst>
                <a:ext uri="{FF2B5EF4-FFF2-40B4-BE49-F238E27FC236}">
                  <a16:creationId xmlns:a16="http://schemas.microsoft.com/office/drawing/2014/main" id="{6FDB49F5-59B8-468B-AF37-F52721D00245}"/>
                </a:ext>
              </a:extLst>
            </p:cNvPr>
            <p:cNvGrpSpPr/>
            <p:nvPr/>
          </p:nvGrpSpPr>
          <p:grpSpPr>
            <a:xfrm>
              <a:off x="5956022" y="2150872"/>
              <a:ext cx="650530" cy="650530"/>
              <a:chOff x="5873973" y="2150871"/>
              <a:chExt cx="650530" cy="650530"/>
            </a:xfrm>
          </p:grpSpPr>
          <p:sp>
            <p:nvSpPr>
              <p:cNvPr id="21" name="Oval 20">
                <a:extLst>
                  <a:ext uri="{FF2B5EF4-FFF2-40B4-BE49-F238E27FC236}">
                    <a16:creationId xmlns:a16="http://schemas.microsoft.com/office/drawing/2014/main" id="{5C18A5DD-554E-42C0-AC99-7C4C2A03D430}"/>
                  </a:ext>
                </a:extLst>
              </p:cNvPr>
              <p:cNvSpPr/>
              <p:nvPr/>
            </p:nvSpPr>
            <p:spPr bwMode="auto">
              <a:xfrm rot="16200000">
                <a:off x="5873973"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 name="speedometer_2" title="Icon of a spedometer showing fast speed">
                <a:extLst>
                  <a:ext uri="{FF2B5EF4-FFF2-40B4-BE49-F238E27FC236}">
                    <a16:creationId xmlns:a16="http://schemas.microsoft.com/office/drawing/2014/main" id="{DEB8F550-EE12-47D6-80FD-2DD3CFC7D1D3}"/>
                  </a:ext>
                </a:extLst>
              </p:cNvPr>
              <p:cNvSpPr>
                <a:spLocks noChangeAspect="1" noEditPoints="1"/>
              </p:cNvSpPr>
              <p:nvPr/>
            </p:nvSpPr>
            <p:spPr bwMode="auto">
              <a:xfrm>
                <a:off x="6036606" y="2313504"/>
                <a:ext cx="325265" cy="325265"/>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5ED4AD09-F3E3-41FC-A234-27C8632FDE3D}"/>
              </a:ext>
            </a:extLst>
          </p:cNvPr>
          <p:cNvGrpSpPr/>
          <p:nvPr/>
        </p:nvGrpSpPr>
        <p:grpSpPr>
          <a:xfrm>
            <a:off x="8377084" y="4430246"/>
            <a:ext cx="3021910" cy="1450518"/>
            <a:chOff x="8453483" y="4430246"/>
            <a:chExt cx="3021910" cy="1450518"/>
          </a:xfrm>
        </p:grpSpPr>
        <p:sp>
          <p:nvSpPr>
            <p:cNvPr id="9" name="TextBox 8">
              <a:extLst>
                <a:ext uri="{FF2B5EF4-FFF2-40B4-BE49-F238E27FC236}">
                  <a16:creationId xmlns:a16="http://schemas.microsoft.com/office/drawing/2014/main" id="{C2E96505-A36C-4F95-AC4E-4004EB0D6068}"/>
                </a:ext>
              </a:extLst>
            </p:cNvPr>
            <p:cNvSpPr txBox="1"/>
            <p:nvPr/>
          </p:nvSpPr>
          <p:spPr>
            <a:xfrm>
              <a:off x="8453483" y="5098664"/>
              <a:ext cx="302191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Work how you want with open-source tools and APIs </a:t>
              </a:r>
            </a:p>
          </p:txBody>
        </p:sp>
        <p:grpSp>
          <p:nvGrpSpPr>
            <p:cNvPr id="34" name="Group 33">
              <a:extLst>
                <a:ext uri="{FF2B5EF4-FFF2-40B4-BE49-F238E27FC236}">
                  <a16:creationId xmlns:a16="http://schemas.microsoft.com/office/drawing/2014/main" id="{939D8648-554B-419F-ADA0-1C6F1C4C02AB}"/>
                </a:ext>
              </a:extLst>
            </p:cNvPr>
            <p:cNvGrpSpPr/>
            <p:nvPr/>
          </p:nvGrpSpPr>
          <p:grpSpPr>
            <a:xfrm>
              <a:off x="9639173" y="4430246"/>
              <a:ext cx="650530" cy="650530"/>
              <a:chOff x="9677276" y="4401118"/>
              <a:chExt cx="650530" cy="650530"/>
            </a:xfrm>
          </p:grpSpPr>
          <p:sp>
            <p:nvSpPr>
              <p:cNvPr id="24" name="Oval 23">
                <a:extLst>
                  <a:ext uri="{FF2B5EF4-FFF2-40B4-BE49-F238E27FC236}">
                    <a16:creationId xmlns:a16="http://schemas.microsoft.com/office/drawing/2014/main" id="{F9273F54-1094-4A8D-B46E-A943C3DFFE05}"/>
                  </a:ext>
                </a:extLst>
              </p:cNvPr>
              <p:cNvSpPr/>
              <p:nvPr/>
            </p:nvSpPr>
            <p:spPr bwMode="auto">
              <a:xfrm rot="16200000">
                <a:off x="9677276" y="4401118"/>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5" name="arrow_16" title="Icon of two arrows that crisscross">
                <a:extLst>
                  <a:ext uri="{FF2B5EF4-FFF2-40B4-BE49-F238E27FC236}">
                    <a16:creationId xmlns:a16="http://schemas.microsoft.com/office/drawing/2014/main" id="{FA64698F-5173-44D6-B1AF-D18B2907747B}"/>
                  </a:ext>
                </a:extLst>
              </p:cNvPr>
              <p:cNvSpPr>
                <a:spLocks noChangeAspect="1" noEditPoints="1"/>
              </p:cNvSpPr>
              <p:nvPr/>
            </p:nvSpPr>
            <p:spPr bwMode="auto">
              <a:xfrm>
                <a:off x="9855789" y="4618218"/>
                <a:ext cx="293505" cy="21632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12054074-6BA7-4448-9C13-A5232E1E9260}"/>
              </a:ext>
            </a:extLst>
          </p:cNvPr>
          <p:cNvGrpSpPr/>
          <p:nvPr/>
        </p:nvGrpSpPr>
        <p:grpSpPr>
          <a:xfrm>
            <a:off x="8516439" y="2150872"/>
            <a:ext cx="2743200" cy="1450518"/>
            <a:chOff x="8592838" y="2150872"/>
            <a:chExt cx="2743200" cy="1450518"/>
          </a:xfrm>
        </p:grpSpPr>
        <p:sp>
          <p:nvSpPr>
            <p:cNvPr id="10" name="TextBox 9">
              <a:extLst>
                <a:ext uri="{FF2B5EF4-FFF2-40B4-BE49-F238E27FC236}">
                  <a16:creationId xmlns:a16="http://schemas.microsoft.com/office/drawing/2014/main" id="{2C2C25BD-C953-43D7-B91A-87D67DD097DD}"/>
                </a:ext>
              </a:extLst>
            </p:cNvPr>
            <p:cNvSpPr txBox="1"/>
            <p:nvPr/>
          </p:nvSpPr>
          <p:spPr>
            <a:xfrm>
              <a:off x="8592838" y="2819290"/>
              <a:ext cx="2743200" cy="782100"/>
            </a:xfrm>
            <a:prstGeom prst="rect">
              <a:avLst/>
            </a:prstGeom>
            <a:noFill/>
          </p:spPr>
          <p:txBody>
            <a:bodyPr wrap="square" lIns="143428" tIns="143428" rIns="143428" bIns="143428" rtlCol="0">
              <a:spAutoFit/>
            </a:bodyPr>
            <a:lstStyle>
              <a:defPPr>
                <a:defRPr lang="en-US"/>
              </a:defPPr>
              <a:lvl1pPr algn="ctr" defTabSz="914367">
                <a:spcAft>
                  <a:spcPts val="588"/>
                </a:spcAft>
                <a:defRPr sz="1600">
                  <a:solidFill>
                    <a:srgbClr val="000000"/>
                  </a:solidFill>
                  <a:latin typeface="Segoe UI"/>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Set up CI/CD in a </a:t>
              </a:r>
              <a:b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few clicks</a:t>
              </a:r>
            </a:p>
          </p:txBody>
        </p:sp>
        <p:grpSp>
          <p:nvGrpSpPr>
            <p:cNvPr id="33" name="Group 32">
              <a:extLst>
                <a:ext uri="{FF2B5EF4-FFF2-40B4-BE49-F238E27FC236}">
                  <a16:creationId xmlns:a16="http://schemas.microsoft.com/office/drawing/2014/main" id="{45764872-1951-4EA5-B0C5-BC31A9511C12}"/>
                </a:ext>
              </a:extLst>
            </p:cNvPr>
            <p:cNvGrpSpPr/>
            <p:nvPr/>
          </p:nvGrpSpPr>
          <p:grpSpPr>
            <a:xfrm>
              <a:off x="9639173" y="2150872"/>
              <a:ext cx="650530" cy="650530"/>
              <a:chOff x="9547145" y="2150871"/>
              <a:chExt cx="650530" cy="650530"/>
            </a:xfrm>
          </p:grpSpPr>
          <p:sp>
            <p:nvSpPr>
              <p:cNvPr id="27" name="Oval 26">
                <a:extLst>
                  <a:ext uri="{FF2B5EF4-FFF2-40B4-BE49-F238E27FC236}">
                    <a16:creationId xmlns:a16="http://schemas.microsoft.com/office/drawing/2014/main" id="{D8D197B9-42A3-4D32-B06D-92A60D6CF4C7}"/>
                  </a:ext>
                </a:extLst>
              </p:cNvPr>
              <p:cNvSpPr/>
              <p:nvPr/>
            </p:nvSpPr>
            <p:spPr bwMode="auto">
              <a:xfrm rot="16200000">
                <a:off x="9547145" y="2150871"/>
                <a:ext cx="650530" cy="650530"/>
              </a:xfrm>
              <a:prstGeom prst="ellipse">
                <a:avLst/>
              </a:prstGeom>
              <a:solidFill>
                <a:srgbClr val="0078D4">
                  <a:alpha val="1000"/>
                </a:srgbClr>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 name="arrow_20" title="Icon of a dotted line with a quadrant cut out by two arrows">
                <a:extLst>
                  <a:ext uri="{FF2B5EF4-FFF2-40B4-BE49-F238E27FC236}">
                    <a16:creationId xmlns:a16="http://schemas.microsoft.com/office/drawing/2014/main" id="{A790BEFA-0276-4DBF-A068-25D2F7E8EE4D}"/>
                  </a:ext>
                </a:extLst>
              </p:cNvPr>
              <p:cNvSpPr>
                <a:spLocks noChangeAspect="1" noEditPoints="1"/>
              </p:cNvSpPr>
              <p:nvPr/>
            </p:nvSpPr>
            <p:spPr bwMode="auto">
              <a:xfrm>
                <a:off x="9688696" y="2313503"/>
                <a:ext cx="367429" cy="325265"/>
              </a:xfrm>
              <a:custGeom>
                <a:avLst/>
                <a:gdLst>
                  <a:gd name="T0" fmla="*/ 303 w 338"/>
                  <a:gd name="T1" fmla="*/ 107 h 297"/>
                  <a:gd name="T2" fmla="*/ 338 w 338"/>
                  <a:gd name="T3" fmla="*/ 143 h 297"/>
                  <a:gd name="T4" fmla="*/ 303 w 338"/>
                  <a:gd name="T5" fmla="*/ 179 h 297"/>
                  <a:gd name="T6" fmla="*/ 133 w 338"/>
                  <a:gd name="T7" fmla="*/ 31 h 297"/>
                  <a:gd name="T8" fmla="*/ 50 w 338"/>
                  <a:gd name="T9" fmla="*/ 60 h 297"/>
                  <a:gd name="T10" fmla="*/ 32 w 338"/>
                  <a:gd name="T11" fmla="*/ 77 h 297"/>
                  <a:gd name="T12" fmla="*/ 1 w 338"/>
                  <a:gd name="T13" fmla="*/ 149 h 297"/>
                  <a:gd name="T14" fmla="*/ 0 w 338"/>
                  <a:gd name="T15" fmla="*/ 174 h 297"/>
                  <a:gd name="T16" fmla="*/ 29 w 338"/>
                  <a:gd name="T17" fmla="*/ 248 h 297"/>
                  <a:gd name="T18" fmla="*/ 46 w 338"/>
                  <a:gd name="T19" fmla="*/ 265 h 297"/>
                  <a:gd name="T20" fmla="*/ 121 w 338"/>
                  <a:gd name="T21" fmla="*/ 297 h 297"/>
                  <a:gd name="T22" fmla="*/ 145 w 338"/>
                  <a:gd name="T23" fmla="*/ 297 h 297"/>
                  <a:gd name="T24" fmla="*/ 220 w 338"/>
                  <a:gd name="T25" fmla="*/ 265 h 297"/>
                  <a:gd name="T26" fmla="*/ 239 w 338"/>
                  <a:gd name="T27" fmla="*/ 245 h 297"/>
                  <a:gd name="T28" fmla="*/ 266 w 338"/>
                  <a:gd name="T29" fmla="*/ 164 h 297"/>
                  <a:gd name="T30" fmla="*/ 338 w 338"/>
                  <a:gd name="T31" fmla="*/ 143 h 297"/>
                  <a:gd name="T32" fmla="*/ 199 w 338"/>
                  <a:gd name="T33" fmla="*/ 143 h 297"/>
                  <a:gd name="T34" fmla="*/ 121 w 338"/>
                  <a:gd name="T35" fmla="*/ 112 h 297"/>
                  <a:gd name="T36" fmla="*/ 156 w 338"/>
                  <a:gd name="T37" fmla="*/ 147 h 297"/>
                  <a:gd name="T38" fmla="*/ 192 w 338"/>
                  <a:gd name="T39" fmla="*/ 112 h 297"/>
                  <a:gd name="T40" fmla="*/ 156 w 338"/>
                  <a:gd name="T41" fmla="*/ 147 h 297"/>
                  <a:gd name="T42" fmla="*/ 156 w 338"/>
                  <a:gd name="T4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8" h="297">
                    <a:moveTo>
                      <a:pt x="303" y="107"/>
                    </a:moveTo>
                    <a:cubicBezTo>
                      <a:pt x="338" y="143"/>
                      <a:pt x="338" y="143"/>
                      <a:pt x="338" y="143"/>
                    </a:cubicBezTo>
                    <a:cubicBezTo>
                      <a:pt x="303" y="179"/>
                      <a:pt x="303" y="179"/>
                      <a:pt x="303" y="179"/>
                    </a:cubicBezTo>
                    <a:moveTo>
                      <a:pt x="133" y="31"/>
                    </a:moveTo>
                    <a:cubicBezTo>
                      <a:pt x="101" y="31"/>
                      <a:pt x="72" y="42"/>
                      <a:pt x="50" y="60"/>
                    </a:cubicBezTo>
                    <a:moveTo>
                      <a:pt x="32" y="77"/>
                    </a:moveTo>
                    <a:cubicBezTo>
                      <a:pt x="15" y="97"/>
                      <a:pt x="4" y="122"/>
                      <a:pt x="1" y="149"/>
                    </a:cubicBezTo>
                    <a:moveTo>
                      <a:pt x="0" y="174"/>
                    </a:moveTo>
                    <a:cubicBezTo>
                      <a:pt x="2" y="202"/>
                      <a:pt x="13" y="227"/>
                      <a:pt x="29" y="248"/>
                    </a:cubicBezTo>
                    <a:moveTo>
                      <a:pt x="46" y="265"/>
                    </a:moveTo>
                    <a:cubicBezTo>
                      <a:pt x="66" y="282"/>
                      <a:pt x="92" y="294"/>
                      <a:pt x="121" y="297"/>
                    </a:cubicBezTo>
                    <a:moveTo>
                      <a:pt x="145" y="297"/>
                    </a:moveTo>
                    <a:cubicBezTo>
                      <a:pt x="174" y="294"/>
                      <a:pt x="200" y="282"/>
                      <a:pt x="220" y="265"/>
                    </a:cubicBezTo>
                    <a:moveTo>
                      <a:pt x="239" y="245"/>
                    </a:moveTo>
                    <a:cubicBezTo>
                      <a:pt x="256" y="223"/>
                      <a:pt x="266" y="194"/>
                      <a:pt x="266" y="164"/>
                    </a:cubicBezTo>
                    <a:moveTo>
                      <a:pt x="338" y="143"/>
                    </a:moveTo>
                    <a:cubicBezTo>
                      <a:pt x="199" y="143"/>
                      <a:pt x="199" y="143"/>
                      <a:pt x="199" y="143"/>
                    </a:cubicBezTo>
                    <a:moveTo>
                      <a:pt x="121" y="112"/>
                    </a:moveTo>
                    <a:cubicBezTo>
                      <a:pt x="156" y="147"/>
                      <a:pt x="156" y="147"/>
                      <a:pt x="156" y="147"/>
                    </a:cubicBezTo>
                    <a:cubicBezTo>
                      <a:pt x="192" y="112"/>
                      <a:pt x="192" y="112"/>
                      <a:pt x="192" y="112"/>
                    </a:cubicBezTo>
                    <a:moveTo>
                      <a:pt x="156" y="147"/>
                    </a:moveTo>
                    <a:cubicBezTo>
                      <a:pt x="156" y="0"/>
                      <a:pt x="156" y="0"/>
                      <a:pt x="156" y="0"/>
                    </a:cubicBezTo>
                  </a:path>
                </a:pathLst>
              </a:custGeom>
              <a:noFill/>
              <a:ln w="190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6E6B3CD7-0FC1-49B4-9250-94E2A7F35688}"/>
              </a:ext>
            </a:extLst>
          </p:cNvPr>
          <p:cNvSpPr>
            <a:spLocks noGrp="1"/>
          </p:cNvSpPr>
          <p:nvPr>
            <p:ph type="title"/>
          </p:nvPr>
        </p:nvSpPr>
        <p:spPr/>
        <p:txBody>
          <a:bodyPr/>
          <a:lstStyle/>
          <a:p>
            <a:r>
              <a:rPr lang="en-US"/>
              <a:t>AKS: Simplify the deployment, management, </a:t>
            </a:r>
            <a:br>
              <a:rPr lang="en-US"/>
            </a:br>
            <a:r>
              <a:rPr lang="en-US"/>
              <a:t>and operations of Kubernetes</a:t>
            </a:r>
          </a:p>
        </p:txBody>
      </p:sp>
    </p:spTree>
    <p:extLst>
      <p:ext uri="{BB962C8B-B14F-4D97-AF65-F5344CB8AC3E}">
        <p14:creationId xmlns:p14="http://schemas.microsoft.com/office/powerpoint/2010/main" val="2346430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400"/>
                                        <p:tgtEl>
                                          <p:spTgt spid="40"/>
                                        </p:tgtEl>
                                      </p:cBhvr>
                                    </p:animEffect>
                                  </p:childTnLst>
                                </p:cTn>
                              </p:par>
                            </p:childTnLst>
                          </p:cTn>
                        </p:par>
                        <p:par>
                          <p:cTn id="8" fill="hold">
                            <p:stCondLst>
                              <p:cond delay="4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400"/>
                                        <p:tgtEl>
                                          <p:spTgt spid="41"/>
                                        </p:tgtEl>
                                      </p:cBhvr>
                                    </p:animEffect>
                                  </p:childTnLst>
                                </p:cTn>
                              </p:par>
                            </p:childTnLst>
                          </p:cTn>
                        </p:par>
                        <p:par>
                          <p:cTn id="12" fill="hold">
                            <p:stCondLst>
                              <p:cond delay="800"/>
                            </p:stCondLst>
                            <p:childTnLst>
                              <p:par>
                                <p:cTn id="13" presetID="10"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400"/>
                                        <p:tgtEl>
                                          <p:spTgt spid="42"/>
                                        </p:tgtEl>
                                      </p:cBhvr>
                                    </p:animEffect>
                                  </p:childTnLst>
                                </p:cTn>
                              </p:par>
                            </p:childTnLst>
                          </p:cTn>
                        </p:par>
                        <p:par>
                          <p:cTn id="16" fill="hold">
                            <p:stCondLst>
                              <p:cond delay="1200"/>
                            </p:stCondLst>
                            <p:childTnLst>
                              <p:par>
                                <p:cTn id="17" presetID="10"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400"/>
                                        <p:tgtEl>
                                          <p:spTgt spid="37"/>
                                        </p:tgtEl>
                                      </p:cBhvr>
                                    </p:animEffect>
                                  </p:childTnLst>
                                </p:cTn>
                              </p:par>
                            </p:childTnLst>
                          </p:cTn>
                        </p:par>
                        <p:par>
                          <p:cTn id="20" fill="hold">
                            <p:stCondLst>
                              <p:cond delay="16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400"/>
                                        <p:tgtEl>
                                          <p:spTgt spid="38"/>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4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0CA979-A0EE-4083-B3AD-33751F33F8ED}"/>
              </a:ext>
            </a:extLst>
          </p:cNvPr>
          <p:cNvSpPr>
            <a:spLocks noGrp="1"/>
          </p:cNvSpPr>
          <p:nvPr>
            <p:ph type="title"/>
          </p:nvPr>
        </p:nvSpPr>
        <p:spPr/>
        <p:txBody>
          <a:bodyPr/>
          <a:lstStyle/>
          <a:p>
            <a:r>
              <a:rPr lang="en-US"/>
              <a:t>Azure makes Kubernetes easy</a:t>
            </a:r>
          </a:p>
        </p:txBody>
      </p:sp>
      <p:sp>
        <p:nvSpPr>
          <p:cNvPr id="19" name="Text Placeholder 2">
            <a:extLst>
              <a:ext uri="{FF2B5EF4-FFF2-40B4-BE49-F238E27FC236}">
                <a16:creationId xmlns:a16="http://schemas.microsoft.com/office/drawing/2014/main" id="{029A3263-5ED5-4F27-BD8B-4D5FF6AC09C1}"/>
              </a:ext>
            </a:extLst>
          </p:cNvPr>
          <p:cNvSpPr txBox="1">
            <a:spLocks/>
          </p:cNvSpPr>
          <p:nvPr/>
        </p:nvSpPr>
        <p:spPr>
          <a:xfrm>
            <a:off x="749925" y="1444270"/>
            <a:ext cx="8412480" cy="276999"/>
          </a:xfrm>
          <a:prstGeom prst="rect">
            <a:avLst/>
          </a:prstGeom>
        </p:spPr>
        <p:txBody>
          <a:bodyPr lIns="0"/>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Deploy and manage Kubernetes with ease </a:t>
            </a:r>
          </a:p>
        </p:txBody>
      </p:sp>
      <p:graphicFrame>
        <p:nvGraphicFramePr>
          <p:cNvPr id="20" name="Table 19">
            <a:extLst>
              <a:ext uri="{FF2B5EF4-FFF2-40B4-BE49-F238E27FC236}">
                <a16:creationId xmlns:a16="http://schemas.microsoft.com/office/drawing/2014/main" id="{BABA0903-4341-4468-883B-05A67321D3F1}"/>
              </a:ext>
            </a:extLst>
          </p:cNvPr>
          <p:cNvGraphicFramePr>
            <a:graphicFrameLocks noGrp="1"/>
          </p:cNvGraphicFramePr>
          <p:nvPr>
            <p:extLst/>
          </p:nvPr>
        </p:nvGraphicFramePr>
        <p:xfrm>
          <a:off x="749925" y="1907830"/>
          <a:ext cx="10692150" cy="3537171"/>
        </p:xfrm>
        <a:graphic>
          <a:graphicData uri="http://schemas.openxmlformats.org/drawingml/2006/table">
            <a:tbl>
              <a:tblPr firstRow="1" bandRow="1">
                <a:tableStyleId>{5C22544A-7EE6-4342-B048-85BDC9FD1C3A}</a:tableStyleId>
              </a:tblPr>
              <a:tblGrid>
                <a:gridCol w="2308006">
                  <a:extLst>
                    <a:ext uri="{9D8B030D-6E8A-4147-A177-3AD203B41FA5}">
                      <a16:colId xmlns:a16="http://schemas.microsoft.com/office/drawing/2014/main" val="1718013709"/>
                    </a:ext>
                  </a:extLst>
                </a:gridCol>
                <a:gridCol w="4192072">
                  <a:extLst>
                    <a:ext uri="{9D8B030D-6E8A-4147-A177-3AD203B41FA5}">
                      <a16:colId xmlns:a16="http://schemas.microsoft.com/office/drawing/2014/main" val="1990358366"/>
                    </a:ext>
                  </a:extLst>
                </a:gridCol>
                <a:gridCol w="4192072">
                  <a:extLst>
                    <a:ext uri="{9D8B030D-6E8A-4147-A177-3AD203B41FA5}">
                      <a16:colId xmlns:a16="http://schemas.microsoft.com/office/drawing/2014/main" val="1769369918"/>
                    </a:ext>
                  </a:extLst>
                </a:gridCol>
              </a:tblGrid>
              <a:tr h="448212">
                <a:tc>
                  <a:txBody>
                    <a:bodyPr/>
                    <a:lstStyle/>
                    <a:p>
                      <a:pPr marL="365760" marR="0" lvl="0" indent="0" algn="l" defTabSz="914367" rtl="0" eaLnBrk="1" fontAlgn="auto" latinLnBrk="0" hangingPunct="1">
                        <a:lnSpc>
                          <a:spcPct val="100000"/>
                        </a:lnSpc>
                        <a:spcBef>
                          <a:spcPts val="0"/>
                        </a:spcBef>
                        <a:spcAft>
                          <a:spcPts val="0"/>
                        </a:spcAft>
                        <a:buClrTx/>
                        <a:buSzTx/>
                        <a:buFontTx/>
                        <a:buNone/>
                        <a:tabLst/>
                        <a:defRPr/>
                      </a:pPr>
                      <a:r>
                        <a:rPr lang="en-US" sz="1600" b="0" kern="1200">
                          <a:gradFill>
                            <a:gsLst>
                              <a:gs pos="0">
                                <a:schemeClr val="bg1"/>
                              </a:gs>
                              <a:gs pos="100000">
                                <a:schemeClr val="bg1"/>
                              </a:gs>
                            </a:gsLst>
                            <a:lin ang="5400000" scaled="1"/>
                          </a:gradFill>
                          <a:latin typeface="+mn-lt"/>
                          <a:ea typeface="+mn-ea"/>
                          <a:cs typeface="+mn-cs"/>
                        </a:rPr>
                        <a:t>Task</a:t>
                      </a:r>
                    </a:p>
                  </a:txBody>
                  <a:tcPr marL="91427" marR="91427" marT="45713" marB="45713" anchor="ctr">
                    <a:lnL w="12700" cmpd="sng">
                      <a:noFill/>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The old way</a:t>
                      </a:r>
                    </a:p>
                  </a:txBody>
                  <a:tcPr marL="91427" marR="91427" marT="45713" marB="45713"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365760" algn="l"/>
                      <a:r>
                        <a:rPr lang="en-US" sz="1600" b="0">
                          <a:gradFill>
                            <a:gsLst>
                              <a:gs pos="0">
                                <a:schemeClr val="bg1"/>
                              </a:gs>
                              <a:gs pos="100000">
                                <a:schemeClr val="bg1"/>
                              </a:gs>
                            </a:gsLst>
                            <a:lin ang="5400000" scaled="1"/>
                          </a:gradFill>
                        </a:rPr>
                        <a:t>With Azure</a:t>
                      </a:r>
                    </a:p>
                  </a:txBody>
                  <a:tcPr marL="91427" marR="91427" marT="45713" marB="45713" anchor="ctr">
                    <a:lnL w="3810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471007751"/>
                  </a:ext>
                </a:extLst>
              </a:tr>
              <a:tr h="109728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network and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dozens of system components including etcd</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Create and install certificates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agent nodes with control plane</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create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4864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Upgrade your master nodes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Cordon/drain and upgrade worker nodes individually</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upgrade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822960">
                <a:tc>
                  <a:txBody>
                    <a:bodyPr/>
                    <a:lstStyle/>
                    <a:p>
                      <a:pPr marL="0">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Scale a cluster</a:t>
                      </a:r>
                    </a:p>
                  </a:txBody>
                  <a:tcPr marL="134464" marR="134464" marT="91440" marB="274320">
                    <a:lnL w="12700" cmpd="sng">
                      <a:noFill/>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Provision new VMs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Install system components</a:t>
                      </a:r>
                    </a:p>
                    <a:p>
                      <a:pPr marL="0" algn="l">
                        <a:lnSpc>
                          <a:spcPct val="110000"/>
                        </a:lnSpc>
                        <a:spcAft>
                          <a:spcPts val="300"/>
                        </a:spcAft>
                      </a:pPr>
                      <a:r>
                        <a:rPr lang="en-US" sz="12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Register nodes with API server</a:t>
                      </a:r>
                    </a:p>
                  </a:txBody>
                  <a:tcPr marL="134464" marR="134464" marT="91440" marB="27432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10000"/>
                        </a:lnSpc>
                        <a:spcBef>
                          <a:spcPts val="0"/>
                        </a:spcBef>
                        <a:spcAft>
                          <a:spcPts val="300"/>
                        </a:spcAft>
                        <a:buClrTx/>
                        <a:buSzTx/>
                        <a:buFontTx/>
                        <a:buNone/>
                        <a:tabLst/>
                        <a:defRPr/>
                      </a:pPr>
                      <a:r>
                        <a:rPr lang="en-US" sz="1200" kern="1200">
                          <a:gradFill>
                            <a:gsLst>
                              <a:gs pos="0">
                                <a:schemeClr val="tx2"/>
                              </a:gs>
                              <a:gs pos="100000">
                                <a:schemeClr val="tx2"/>
                              </a:gs>
                            </a:gsLst>
                            <a:lin ang="5400000" scaled="1"/>
                          </a:gradFill>
                          <a:latin typeface="Segoe UI" panose="020B0502040204020203" pitchFamily="34" charset="0"/>
                          <a:ea typeface="+mn-ea"/>
                          <a:cs typeface="Segoe UI" panose="020B0502040204020203" pitchFamily="34" charset="0"/>
                        </a:rPr>
                        <a:t>AZ AKS scale</a:t>
                      </a:r>
                    </a:p>
                  </a:txBody>
                  <a:tcPr marL="134464" marR="134464" marT="91440" marB="274320">
                    <a:lnL w="38100" cap="flat" cmpd="sng" algn="ctr">
                      <a:solidFill>
                        <a:schemeClr val="bg1"/>
                      </a:solidFill>
                      <a:prstDash val="solid"/>
                      <a:round/>
                      <a:headEnd type="none" w="med" len="med"/>
                      <a:tailEnd type="none" w="med" len="med"/>
                    </a:lnL>
                    <a:lnR w="12700" cmpd="sng">
                      <a:noFill/>
                    </a:lnR>
                    <a:lnT w="12700"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bl>
          </a:graphicData>
        </a:graphic>
      </p:graphicFrame>
      <p:grpSp>
        <p:nvGrpSpPr>
          <p:cNvPr id="22" name="Group 9">
            <a:extLst>
              <a:ext uri="{FF2B5EF4-FFF2-40B4-BE49-F238E27FC236}">
                <a16:creationId xmlns:a16="http://schemas.microsoft.com/office/drawing/2014/main" id="{D5F4C600-6D38-4033-99FF-5BB022474F74}"/>
              </a:ext>
            </a:extLst>
          </p:cNvPr>
          <p:cNvGrpSpPr>
            <a:grpSpLocks noChangeAspect="1"/>
          </p:cNvGrpSpPr>
          <p:nvPr/>
        </p:nvGrpSpPr>
        <p:grpSpPr bwMode="auto">
          <a:xfrm>
            <a:off x="895818" y="2023486"/>
            <a:ext cx="194449" cy="225680"/>
            <a:chOff x="-395" y="771"/>
            <a:chExt cx="193" cy="224"/>
          </a:xfrm>
        </p:grpSpPr>
        <p:sp>
          <p:nvSpPr>
            <p:cNvPr id="23" name="Freeform 10">
              <a:extLst>
                <a:ext uri="{FF2B5EF4-FFF2-40B4-BE49-F238E27FC236}">
                  <a16:creationId xmlns:a16="http://schemas.microsoft.com/office/drawing/2014/main" id="{0DD2ECEA-B197-400C-9FE2-76B5E0FF2602}"/>
                </a:ext>
              </a:extLst>
            </p:cNvPr>
            <p:cNvSpPr>
              <a:spLocks/>
            </p:cNvSpPr>
            <p:nvPr/>
          </p:nvSpPr>
          <p:spPr bwMode="auto">
            <a:xfrm>
              <a:off x="-395" y="963"/>
              <a:ext cx="193" cy="32"/>
            </a:xfrm>
            <a:custGeom>
              <a:avLst/>
              <a:gdLst>
                <a:gd name="T0" fmla="*/ 0 w 91"/>
                <a:gd name="T1" fmla="*/ 0 h 15"/>
                <a:gd name="T2" fmla="*/ 16 w 91"/>
                <a:gd name="T3" fmla="*/ 15 h 15"/>
                <a:gd name="T4" fmla="*/ 31 w 91"/>
                <a:gd name="T5" fmla="*/ 0 h 15"/>
                <a:gd name="T6" fmla="*/ 91 w 91"/>
                <a:gd name="T7" fmla="*/ 0 h 15"/>
                <a:gd name="T8" fmla="*/ 75 w 91"/>
                <a:gd name="T9" fmla="*/ 15 h 15"/>
                <a:gd name="T10" fmla="*/ 16 w 91"/>
                <a:gd name="T11" fmla="*/ 15 h 15"/>
              </a:gdLst>
              <a:ahLst/>
              <a:cxnLst>
                <a:cxn ang="0">
                  <a:pos x="T0" y="T1"/>
                </a:cxn>
                <a:cxn ang="0">
                  <a:pos x="T2" y="T3"/>
                </a:cxn>
                <a:cxn ang="0">
                  <a:pos x="T4" y="T5"/>
                </a:cxn>
                <a:cxn ang="0">
                  <a:pos x="T6" y="T7"/>
                </a:cxn>
                <a:cxn ang="0">
                  <a:pos x="T8" y="T9"/>
                </a:cxn>
                <a:cxn ang="0">
                  <a:pos x="T10" y="T11"/>
                </a:cxn>
              </a:cxnLst>
              <a:rect l="0" t="0" r="r" b="b"/>
              <a:pathLst>
                <a:path w="91" h="15">
                  <a:moveTo>
                    <a:pt x="0" y="0"/>
                  </a:moveTo>
                  <a:cubicBezTo>
                    <a:pt x="0" y="8"/>
                    <a:pt x="7" y="15"/>
                    <a:pt x="16" y="15"/>
                  </a:cubicBezTo>
                  <a:cubicBezTo>
                    <a:pt x="24" y="15"/>
                    <a:pt x="31" y="8"/>
                    <a:pt x="31" y="0"/>
                  </a:cubicBezTo>
                  <a:cubicBezTo>
                    <a:pt x="91" y="0"/>
                    <a:pt x="91" y="0"/>
                    <a:pt x="91" y="0"/>
                  </a:cubicBezTo>
                  <a:cubicBezTo>
                    <a:pt x="91" y="8"/>
                    <a:pt x="84" y="15"/>
                    <a:pt x="75" y="15"/>
                  </a:cubicBezTo>
                  <a:cubicBezTo>
                    <a:pt x="16" y="15"/>
                    <a:pt x="16" y="15"/>
                    <a:pt x="16" y="15"/>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11">
              <a:extLst>
                <a:ext uri="{FF2B5EF4-FFF2-40B4-BE49-F238E27FC236}">
                  <a16:creationId xmlns:a16="http://schemas.microsoft.com/office/drawing/2014/main" id="{EA0C36CA-2B9C-4BFB-9718-A5025E8116A0}"/>
                </a:ext>
              </a:extLst>
            </p:cNvPr>
            <p:cNvSpPr>
              <a:spLocks/>
            </p:cNvSpPr>
            <p:nvPr/>
          </p:nvSpPr>
          <p:spPr bwMode="auto">
            <a:xfrm>
              <a:off x="-395" y="771"/>
              <a:ext cx="169" cy="194"/>
            </a:xfrm>
            <a:custGeom>
              <a:avLst/>
              <a:gdLst>
                <a:gd name="T0" fmla="*/ 0 w 169"/>
                <a:gd name="T1" fmla="*/ 194 h 194"/>
                <a:gd name="T2" fmla="*/ 0 w 169"/>
                <a:gd name="T3" fmla="*/ 0 h 194"/>
                <a:gd name="T4" fmla="*/ 169 w 169"/>
                <a:gd name="T5" fmla="*/ 0 h 194"/>
                <a:gd name="T6" fmla="*/ 169 w 169"/>
                <a:gd name="T7" fmla="*/ 192 h 194"/>
              </a:gdLst>
              <a:ahLst/>
              <a:cxnLst>
                <a:cxn ang="0">
                  <a:pos x="T0" y="T1"/>
                </a:cxn>
                <a:cxn ang="0">
                  <a:pos x="T2" y="T3"/>
                </a:cxn>
                <a:cxn ang="0">
                  <a:pos x="T4" y="T5"/>
                </a:cxn>
                <a:cxn ang="0">
                  <a:pos x="T6" y="T7"/>
                </a:cxn>
              </a:cxnLst>
              <a:rect l="0" t="0" r="r" b="b"/>
              <a:pathLst>
                <a:path w="169" h="194">
                  <a:moveTo>
                    <a:pt x="0" y="194"/>
                  </a:moveTo>
                  <a:lnTo>
                    <a:pt x="0" y="0"/>
                  </a:lnTo>
                  <a:lnTo>
                    <a:pt x="169" y="0"/>
                  </a:lnTo>
                  <a:lnTo>
                    <a:pt x="169" y="19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Line 12">
              <a:extLst>
                <a:ext uri="{FF2B5EF4-FFF2-40B4-BE49-F238E27FC236}">
                  <a16:creationId xmlns:a16="http://schemas.microsoft.com/office/drawing/2014/main" id="{3C274F23-1137-422F-BFE9-B3FC67553DA5}"/>
                </a:ext>
              </a:extLst>
            </p:cNvPr>
            <p:cNvSpPr>
              <a:spLocks noChangeShapeType="1"/>
            </p:cNvSpPr>
            <p:nvPr/>
          </p:nvSpPr>
          <p:spPr bwMode="auto">
            <a:xfrm>
              <a:off x="-327" y="820"/>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Line 13">
              <a:extLst>
                <a:ext uri="{FF2B5EF4-FFF2-40B4-BE49-F238E27FC236}">
                  <a16:creationId xmlns:a16="http://schemas.microsoft.com/office/drawing/2014/main" id="{26774D9A-6C23-4835-B0D7-559FBB3EA89D}"/>
                </a:ext>
              </a:extLst>
            </p:cNvPr>
            <p:cNvSpPr>
              <a:spLocks noChangeShapeType="1"/>
            </p:cNvSpPr>
            <p:nvPr/>
          </p:nvSpPr>
          <p:spPr bwMode="auto">
            <a:xfrm>
              <a:off x="-327" y="866"/>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Line 14">
              <a:extLst>
                <a:ext uri="{FF2B5EF4-FFF2-40B4-BE49-F238E27FC236}">
                  <a16:creationId xmlns:a16="http://schemas.microsoft.com/office/drawing/2014/main" id="{1EE4B5B1-EFDA-4290-B8BD-ABC96AB1A4A3}"/>
                </a:ext>
              </a:extLst>
            </p:cNvPr>
            <p:cNvSpPr>
              <a:spLocks noChangeShapeType="1"/>
            </p:cNvSpPr>
            <p:nvPr/>
          </p:nvSpPr>
          <p:spPr bwMode="auto">
            <a:xfrm>
              <a:off x="-327" y="915"/>
              <a:ext cx="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Line 15">
              <a:extLst>
                <a:ext uri="{FF2B5EF4-FFF2-40B4-BE49-F238E27FC236}">
                  <a16:creationId xmlns:a16="http://schemas.microsoft.com/office/drawing/2014/main" id="{3D4A63B8-F8D7-4E99-8FF7-83CF694AF607}"/>
                </a:ext>
              </a:extLst>
            </p:cNvPr>
            <p:cNvSpPr>
              <a:spLocks noChangeShapeType="1"/>
            </p:cNvSpPr>
            <p:nvPr/>
          </p:nvSpPr>
          <p:spPr bwMode="auto">
            <a:xfrm>
              <a:off x="-361" y="820"/>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Line 16">
              <a:extLst>
                <a:ext uri="{FF2B5EF4-FFF2-40B4-BE49-F238E27FC236}">
                  <a16:creationId xmlns:a16="http://schemas.microsoft.com/office/drawing/2014/main" id="{41843A6C-C4DA-4330-B799-A67D8CAC621C}"/>
                </a:ext>
              </a:extLst>
            </p:cNvPr>
            <p:cNvSpPr>
              <a:spLocks noChangeShapeType="1"/>
            </p:cNvSpPr>
            <p:nvPr/>
          </p:nvSpPr>
          <p:spPr bwMode="auto">
            <a:xfrm>
              <a:off x="-361" y="866"/>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Line 17">
              <a:extLst>
                <a:ext uri="{FF2B5EF4-FFF2-40B4-BE49-F238E27FC236}">
                  <a16:creationId xmlns:a16="http://schemas.microsoft.com/office/drawing/2014/main" id="{F513931F-16D5-4479-B5F8-874D9DAD3E89}"/>
                </a:ext>
              </a:extLst>
            </p:cNvPr>
            <p:cNvSpPr>
              <a:spLocks noChangeShapeType="1"/>
            </p:cNvSpPr>
            <p:nvPr/>
          </p:nvSpPr>
          <p:spPr bwMode="auto">
            <a:xfrm>
              <a:off x="-361" y="915"/>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42" name="arrow_15_bidi">
            <a:extLst>
              <a:ext uri="{FF2B5EF4-FFF2-40B4-BE49-F238E27FC236}">
                <a16:creationId xmlns:a16="http://schemas.microsoft.com/office/drawing/2014/main" id="{2CF29E0C-BEF9-43B0-BFCC-1CE62364A6F6}"/>
              </a:ext>
            </a:extLst>
          </p:cNvPr>
          <p:cNvSpPr>
            <a:spLocks noChangeAspect="1" noEditPoints="1"/>
          </p:cNvSpPr>
          <p:nvPr/>
        </p:nvSpPr>
        <p:spPr bwMode="auto">
          <a:xfrm flipH="1">
            <a:off x="3174641"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arrow_15_bidi">
            <a:extLst>
              <a:ext uri="{FF2B5EF4-FFF2-40B4-BE49-F238E27FC236}">
                <a16:creationId xmlns:a16="http://schemas.microsoft.com/office/drawing/2014/main" id="{B8FE6DDA-D591-403A-A4B8-FB87DB07089C}"/>
              </a:ext>
            </a:extLst>
          </p:cNvPr>
          <p:cNvSpPr>
            <a:spLocks noChangeAspect="1" noEditPoints="1"/>
          </p:cNvSpPr>
          <p:nvPr/>
        </p:nvSpPr>
        <p:spPr bwMode="auto">
          <a:xfrm>
            <a:off x="7370685" y="2023485"/>
            <a:ext cx="226711" cy="22568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04" tIns="44802" rIns="89604" bIns="44802" numCol="1" anchor="t" anchorCtr="0" compatLnSpc="1">
            <a:prstTxWarp prst="textNoShape">
              <a:avLst/>
            </a:prstTxWarp>
          </a:body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Tree>
    <p:extLst>
      <p:ext uri="{BB962C8B-B14F-4D97-AF65-F5344CB8AC3E}">
        <p14:creationId xmlns:p14="http://schemas.microsoft.com/office/powerpoint/2010/main" val="13025457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F9A49386-F777-4312-B2A9-92F8148D56AE}"/>
              </a:ext>
            </a:extLst>
          </p:cNvPr>
          <p:cNvGrpSpPr/>
          <p:nvPr/>
        </p:nvGrpSpPr>
        <p:grpSpPr>
          <a:xfrm>
            <a:off x="6791804" y="5181319"/>
            <a:ext cx="2560320" cy="1087278"/>
            <a:chOff x="6791804" y="5181319"/>
            <a:chExt cx="2560320" cy="1087278"/>
          </a:xfrm>
        </p:grpSpPr>
        <p:sp>
          <p:nvSpPr>
            <p:cNvPr id="115" name="Rectangle: Rounded Corners 114">
              <a:extLst>
                <a:ext uri="{FF2B5EF4-FFF2-40B4-BE49-F238E27FC236}">
                  <a16:creationId xmlns:a16="http://schemas.microsoft.com/office/drawing/2014/main" id="{C36B1A41-FBD2-45EB-9072-5A48DA927B9E}"/>
                </a:ext>
              </a:extLst>
            </p:cNvPr>
            <p:cNvSpPr/>
            <p:nvPr/>
          </p:nvSpPr>
          <p:spPr bwMode="auto">
            <a:xfrm>
              <a:off x="6791804" y="5381629"/>
              <a:ext cx="2560320" cy="886968"/>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6" name="Title 1">
              <a:extLst>
                <a:ext uri="{FF2B5EF4-FFF2-40B4-BE49-F238E27FC236}">
                  <a16:creationId xmlns:a16="http://schemas.microsoft.com/office/drawing/2014/main" id="{933F19DA-624C-4D4A-BF88-F57A2AF9EA34}"/>
                </a:ext>
              </a:extLst>
            </p:cNvPr>
            <p:cNvSpPr txBox="1">
              <a:spLocks/>
            </p:cNvSpPr>
            <p:nvPr/>
          </p:nvSpPr>
          <p:spPr>
            <a:xfrm>
              <a:off x="6791804" y="518131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Database tier</a:t>
              </a:r>
            </a:p>
          </p:txBody>
        </p:sp>
      </p:grpSp>
      <p:grpSp>
        <p:nvGrpSpPr>
          <p:cNvPr id="117" name="Group 116">
            <a:extLst>
              <a:ext uri="{FF2B5EF4-FFF2-40B4-BE49-F238E27FC236}">
                <a16:creationId xmlns:a16="http://schemas.microsoft.com/office/drawing/2014/main" id="{F7462FB5-FE86-4C1B-87D9-337E50708A6A}"/>
              </a:ext>
            </a:extLst>
          </p:cNvPr>
          <p:cNvGrpSpPr/>
          <p:nvPr/>
        </p:nvGrpSpPr>
        <p:grpSpPr>
          <a:xfrm>
            <a:off x="6791803" y="2143479"/>
            <a:ext cx="2560320" cy="2761238"/>
            <a:chOff x="6791803" y="2143479"/>
            <a:chExt cx="2560320" cy="2761238"/>
          </a:xfrm>
        </p:grpSpPr>
        <p:sp>
          <p:nvSpPr>
            <p:cNvPr id="118" name="Rectangle: Rounded Corners 117">
              <a:extLst>
                <a:ext uri="{FF2B5EF4-FFF2-40B4-BE49-F238E27FC236}">
                  <a16:creationId xmlns:a16="http://schemas.microsoft.com/office/drawing/2014/main" id="{77441C5F-EBF3-4A4A-AB03-DF0BF95C61C3}"/>
                </a:ext>
              </a:extLst>
            </p:cNvPr>
            <p:cNvSpPr/>
            <p:nvPr/>
          </p:nvSpPr>
          <p:spPr bwMode="auto">
            <a:xfrm>
              <a:off x="6791803" y="2344397"/>
              <a:ext cx="2560320" cy="256032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19" name="Title 1">
              <a:extLst>
                <a:ext uri="{FF2B5EF4-FFF2-40B4-BE49-F238E27FC236}">
                  <a16:creationId xmlns:a16="http://schemas.microsoft.com/office/drawing/2014/main" id="{3C6B0A75-678D-4338-B9FA-6FFD600376C9}"/>
                </a:ext>
              </a:extLst>
            </p:cNvPr>
            <p:cNvSpPr txBox="1">
              <a:spLocks/>
            </p:cNvSpPr>
            <p:nvPr/>
          </p:nvSpPr>
          <p:spPr>
            <a:xfrm>
              <a:off x="6791803" y="214347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production cluster</a:t>
              </a:r>
            </a:p>
          </p:txBody>
        </p:sp>
      </p:grpSp>
      <p:cxnSp>
        <p:nvCxnSpPr>
          <p:cNvPr id="120" name="Straight Arrow Connector 119">
            <a:extLst>
              <a:ext uri="{FF2B5EF4-FFF2-40B4-BE49-F238E27FC236}">
                <a16:creationId xmlns:a16="http://schemas.microsoft.com/office/drawing/2014/main" id="{84DF9C76-66D0-4636-8CBC-D4EB184597E4}"/>
              </a:ext>
            </a:extLst>
          </p:cNvPr>
          <p:cNvCxnSpPr>
            <a:cxnSpLocks/>
            <a:stCxn id="173" idx="3"/>
            <a:endCxn id="180" idx="1"/>
          </p:cNvCxnSpPr>
          <p:nvPr/>
        </p:nvCxnSpPr>
        <p:spPr>
          <a:xfrm flipV="1">
            <a:off x="4467744" y="3624557"/>
            <a:ext cx="751985"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25CD5849-CC5E-4771-A033-51F7AD13FBBD}"/>
              </a:ext>
            </a:extLst>
          </p:cNvPr>
          <p:cNvCxnSpPr>
            <a:cxnSpLocks/>
            <a:stCxn id="126" idx="2"/>
            <a:endCxn id="173" idx="0"/>
          </p:cNvCxnSpPr>
          <p:nvPr/>
        </p:nvCxnSpPr>
        <p:spPr>
          <a:xfrm>
            <a:off x="4056264" y="2785581"/>
            <a:ext cx="0" cy="427497"/>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4E55B46D-2E41-41CB-915F-B57864EE523B}"/>
              </a:ext>
            </a:extLst>
          </p:cNvPr>
          <p:cNvCxnSpPr>
            <a:cxnSpLocks/>
            <a:stCxn id="129" idx="3"/>
            <a:endCxn id="173" idx="1"/>
          </p:cNvCxnSpPr>
          <p:nvPr/>
        </p:nvCxnSpPr>
        <p:spPr>
          <a:xfrm>
            <a:off x="3216391" y="3624558"/>
            <a:ext cx="42839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3" name="Title 1">
            <a:extLst>
              <a:ext uri="{FF2B5EF4-FFF2-40B4-BE49-F238E27FC236}">
                <a16:creationId xmlns:a16="http://schemas.microsoft.com/office/drawing/2014/main" id="{BB3D36B4-4F50-4877-9482-ACB146D0E79C}"/>
              </a:ext>
            </a:extLst>
          </p:cNvPr>
          <p:cNvSpPr txBox="1">
            <a:spLocks/>
          </p:cNvSpPr>
          <p:nvPr/>
        </p:nvSpPr>
        <p:spPr>
          <a:xfrm>
            <a:off x="4168677" y="2845441"/>
            <a:ext cx="82296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Source </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code control</a:t>
            </a:r>
          </a:p>
        </p:txBody>
      </p:sp>
      <p:grpSp>
        <p:nvGrpSpPr>
          <p:cNvPr id="124" name="Group 123">
            <a:extLst>
              <a:ext uri="{FF2B5EF4-FFF2-40B4-BE49-F238E27FC236}">
                <a16:creationId xmlns:a16="http://schemas.microsoft.com/office/drawing/2014/main" id="{FC70A45E-62C4-4516-A5EF-B822D24259BE}"/>
              </a:ext>
            </a:extLst>
          </p:cNvPr>
          <p:cNvGrpSpPr/>
          <p:nvPr/>
        </p:nvGrpSpPr>
        <p:grpSpPr>
          <a:xfrm>
            <a:off x="3644784" y="1600600"/>
            <a:ext cx="822960" cy="1184981"/>
            <a:chOff x="3644784" y="1600600"/>
            <a:chExt cx="822960" cy="1184981"/>
          </a:xfrm>
        </p:grpSpPr>
        <p:sp>
          <p:nvSpPr>
            <p:cNvPr id="125" name="CRMArticles_EFF5" title="Icon of two documents stacked together with writing on them">
              <a:extLst>
                <a:ext uri="{FF2B5EF4-FFF2-40B4-BE49-F238E27FC236}">
                  <a16:creationId xmlns:a16="http://schemas.microsoft.com/office/drawing/2014/main" id="{4735AF41-D57E-4BC8-9092-3D694F8595DE}"/>
                </a:ext>
              </a:extLst>
            </p:cNvPr>
            <p:cNvSpPr>
              <a:spLocks noChangeAspect="1" noEditPoints="1"/>
            </p:cNvSpPr>
            <p:nvPr/>
          </p:nvSpPr>
          <p:spPr bwMode="auto">
            <a:xfrm>
              <a:off x="3838121" y="2122290"/>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EA37A03E-DA80-45D2-9083-D679A5A696B5}"/>
                </a:ext>
              </a:extLst>
            </p:cNvPr>
            <p:cNvSpPr/>
            <p:nvPr/>
          </p:nvSpPr>
          <p:spPr bwMode="auto">
            <a:xfrm>
              <a:off x="3644784" y="1962621"/>
              <a:ext cx="822960" cy="82296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27" name="Title 1">
              <a:extLst>
                <a:ext uri="{FF2B5EF4-FFF2-40B4-BE49-F238E27FC236}">
                  <a16:creationId xmlns:a16="http://schemas.microsoft.com/office/drawing/2014/main" id="{AE5619E0-E1BB-4608-8BA6-793EE94D9A89}"/>
                </a:ext>
              </a:extLst>
            </p:cNvPr>
            <p:cNvSpPr txBox="1">
              <a:spLocks/>
            </p:cNvSpPr>
            <p:nvPr/>
          </p:nvSpPr>
          <p:spPr>
            <a:xfrm>
              <a:off x="3756765" y="1600600"/>
              <a:ext cx="5989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Helm chart </a:t>
              </a:r>
            </a:p>
          </p:txBody>
        </p:sp>
      </p:grpSp>
      <p:grpSp>
        <p:nvGrpSpPr>
          <p:cNvPr id="128" name="Group 127">
            <a:extLst>
              <a:ext uri="{FF2B5EF4-FFF2-40B4-BE49-F238E27FC236}">
                <a16:creationId xmlns:a16="http://schemas.microsoft.com/office/drawing/2014/main" id="{5F8D1CCD-4B1C-4765-BDE9-7A49D90E8E67}"/>
              </a:ext>
            </a:extLst>
          </p:cNvPr>
          <p:cNvGrpSpPr/>
          <p:nvPr/>
        </p:nvGrpSpPr>
        <p:grpSpPr>
          <a:xfrm>
            <a:off x="1265112" y="2788721"/>
            <a:ext cx="1951279" cy="1466207"/>
            <a:chOff x="878880" y="2645334"/>
            <a:chExt cx="1951279" cy="1466207"/>
          </a:xfrm>
        </p:grpSpPr>
        <p:sp>
          <p:nvSpPr>
            <p:cNvPr id="129" name="Rectangle: Rounded Corners 128">
              <a:extLst>
                <a:ext uri="{FF2B5EF4-FFF2-40B4-BE49-F238E27FC236}">
                  <a16:creationId xmlns:a16="http://schemas.microsoft.com/office/drawing/2014/main" id="{690F7881-F217-4A29-8892-37A9E78B0BC8}"/>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0" name="Title 1">
              <a:extLst>
                <a:ext uri="{FF2B5EF4-FFF2-40B4-BE49-F238E27FC236}">
                  <a16:creationId xmlns:a16="http://schemas.microsoft.com/office/drawing/2014/main" id="{3B8573A9-EBFD-4FFF-BCBE-81E0C6DB6AF5}"/>
                </a:ext>
              </a:extLst>
            </p:cNvPr>
            <p:cNvSpPr txBox="1">
              <a:spLocks/>
            </p:cNvSpPr>
            <p:nvPr/>
          </p:nvSpPr>
          <p:spPr>
            <a:xfrm>
              <a:off x="878880" y="2645334"/>
              <a:ext cx="74596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Inner loop</a:t>
              </a:r>
            </a:p>
          </p:txBody>
        </p:sp>
        <p:grpSp>
          <p:nvGrpSpPr>
            <p:cNvPr id="132" name="Group 131">
              <a:extLst>
                <a:ext uri="{FF2B5EF4-FFF2-40B4-BE49-F238E27FC236}">
                  <a16:creationId xmlns:a16="http://schemas.microsoft.com/office/drawing/2014/main" id="{62BB8998-EE30-4A28-9530-31D9D926092F}"/>
                </a:ext>
              </a:extLst>
            </p:cNvPr>
            <p:cNvGrpSpPr/>
            <p:nvPr/>
          </p:nvGrpSpPr>
          <p:grpSpPr>
            <a:xfrm>
              <a:off x="1037074" y="3065739"/>
              <a:ext cx="1634891" cy="830864"/>
              <a:chOff x="1019964" y="3079649"/>
              <a:chExt cx="1634891" cy="830864"/>
            </a:xfrm>
          </p:grpSpPr>
          <p:grpSp>
            <p:nvGrpSpPr>
              <p:cNvPr id="133" name="Group 132">
                <a:extLst>
                  <a:ext uri="{FF2B5EF4-FFF2-40B4-BE49-F238E27FC236}">
                    <a16:creationId xmlns:a16="http://schemas.microsoft.com/office/drawing/2014/main" id="{BBF86144-B77C-454F-9424-502640A868BB}"/>
                  </a:ext>
                </a:extLst>
              </p:cNvPr>
              <p:cNvGrpSpPr/>
              <p:nvPr/>
            </p:nvGrpSpPr>
            <p:grpSpPr>
              <a:xfrm>
                <a:off x="1590949" y="3558085"/>
                <a:ext cx="528081" cy="166688"/>
                <a:chOff x="5304203" y="3756536"/>
                <a:chExt cx="528081" cy="166688"/>
              </a:xfrm>
            </p:grpSpPr>
            <p:cxnSp>
              <p:nvCxnSpPr>
                <p:cNvPr id="154" name="Straight Arrow Connector 153">
                  <a:extLst>
                    <a:ext uri="{FF2B5EF4-FFF2-40B4-BE49-F238E27FC236}">
                      <a16:creationId xmlns:a16="http://schemas.microsoft.com/office/drawing/2014/main" id="{24472835-0C89-4E94-BF3A-2E2132D9A2DF}"/>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25F02CF3-EDC6-46C4-B6FC-7D0A7856373B}"/>
                    </a:ext>
                  </a:extLst>
                </p:cNvPr>
                <p:cNvCxnSpPr>
                  <a:cxnSpLocks/>
                </p:cNvCxnSpPr>
                <p:nvPr/>
              </p:nvCxnSpPr>
              <p:spPr>
                <a:xfrm flipH="1">
                  <a:off x="5310361" y="3923224"/>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34" name="Title 1">
                <a:extLst>
                  <a:ext uri="{FF2B5EF4-FFF2-40B4-BE49-F238E27FC236}">
                    <a16:creationId xmlns:a16="http://schemas.microsoft.com/office/drawing/2014/main" id="{E4D62A58-01E2-4A3A-A4B5-141DD72D2152}"/>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Test</a:t>
                </a:r>
              </a:p>
            </p:txBody>
          </p:sp>
          <p:sp>
            <p:nvSpPr>
              <p:cNvPr id="135" name="Title 1">
                <a:extLst>
                  <a:ext uri="{FF2B5EF4-FFF2-40B4-BE49-F238E27FC236}">
                    <a16:creationId xmlns:a16="http://schemas.microsoft.com/office/drawing/2014/main" id="{15E8A82A-305A-46D3-8D0F-29EC5FC5C3C1}"/>
                  </a:ext>
                </a:extLst>
              </p:cNvPr>
              <p:cNvSpPr txBox="1">
                <a:spLocks/>
              </p:cNvSpPr>
              <p:nvPr/>
            </p:nvSpPr>
            <p:spPr>
              <a:xfrm>
                <a:off x="1634250" y="3756628"/>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Debug</a:t>
                </a:r>
              </a:p>
            </p:txBody>
          </p:sp>
          <p:sp>
            <p:nvSpPr>
              <p:cNvPr id="136" name="Title 1">
                <a:extLst>
                  <a:ext uri="{FF2B5EF4-FFF2-40B4-BE49-F238E27FC236}">
                    <a16:creationId xmlns:a16="http://schemas.microsoft.com/office/drawing/2014/main" id="{610C034A-7EE1-4C43-B63A-2E4384AB1ABC}"/>
                  </a:ext>
                </a:extLst>
              </p:cNvPr>
              <p:cNvSpPr txBox="1">
                <a:spLocks/>
              </p:cNvSpPr>
              <p:nvPr/>
            </p:nvSpPr>
            <p:spPr>
              <a:xfrm>
                <a:off x="1019964" y="3079649"/>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a:t>
                </a: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DevSpaces</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7" name="Title 1">
                <a:extLst>
                  <a:ext uri="{FF2B5EF4-FFF2-40B4-BE49-F238E27FC236}">
                    <a16:creationId xmlns:a16="http://schemas.microsoft.com/office/drawing/2014/main" id="{B7120595-5516-4BD4-A58E-A54327C90662}"/>
                  </a:ext>
                </a:extLst>
              </p:cNvPr>
              <p:cNvSpPr txBox="1">
                <a:spLocks/>
              </p:cNvSpPr>
              <p:nvPr/>
            </p:nvSpPr>
            <p:spPr>
              <a:xfrm>
                <a:off x="2121266" y="3079649"/>
                <a:ext cx="53358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dev cluster</a:t>
                </a:r>
              </a:p>
            </p:txBody>
          </p:sp>
          <p:grpSp>
            <p:nvGrpSpPr>
              <p:cNvPr id="138" name="Group 137">
                <a:extLst>
                  <a:ext uri="{FF2B5EF4-FFF2-40B4-BE49-F238E27FC236}">
                    <a16:creationId xmlns:a16="http://schemas.microsoft.com/office/drawing/2014/main" id="{AB006B43-9940-4C9F-83E7-BF04C92598D2}"/>
                  </a:ext>
                </a:extLst>
              </p:cNvPr>
              <p:cNvGrpSpPr/>
              <p:nvPr/>
            </p:nvGrpSpPr>
            <p:grpSpPr>
              <a:xfrm>
                <a:off x="1054184" y="3372344"/>
                <a:ext cx="533589" cy="533589"/>
                <a:chOff x="1054184" y="3372344"/>
                <a:chExt cx="533589" cy="533589"/>
              </a:xfrm>
            </p:grpSpPr>
            <p:sp>
              <p:nvSpPr>
                <p:cNvPr id="152" name="Rectangle: Rounded Corners 151">
                  <a:extLst>
                    <a:ext uri="{FF2B5EF4-FFF2-40B4-BE49-F238E27FC236}">
                      <a16:creationId xmlns:a16="http://schemas.microsoft.com/office/drawing/2014/main" id="{09BB0A20-8C2E-4345-AEBB-16C70AFFC1EB}"/>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53" name="Graphic 152">
                  <a:extLst>
                    <a:ext uri="{FF2B5EF4-FFF2-40B4-BE49-F238E27FC236}">
                      <a16:creationId xmlns:a16="http://schemas.microsoft.com/office/drawing/2014/main" id="{E752CBF6-2096-4868-B99B-17A824F00F2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51814" y="3469974"/>
                  <a:ext cx="338328" cy="338328"/>
                </a:xfrm>
                <a:prstGeom prst="rect">
                  <a:avLst/>
                </a:prstGeom>
              </p:spPr>
            </p:pic>
          </p:grpSp>
          <p:grpSp>
            <p:nvGrpSpPr>
              <p:cNvPr id="139" name="Group 138">
                <a:extLst>
                  <a:ext uri="{FF2B5EF4-FFF2-40B4-BE49-F238E27FC236}">
                    <a16:creationId xmlns:a16="http://schemas.microsoft.com/office/drawing/2014/main" id="{A56010A9-5979-4BA2-AED1-764815BF1C8C}"/>
                  </a:ext>
                </a:extLst>
              </p:cNvPr>
              <p:cNvGrpSpPr/>
              <p:nvPr/>
            </p:nvGrpSpPr>
            <p:grpSpPr>
              <a:xfrm>
                <a:off x="2121266" y="3372344"/>
                <a:ext cx="533589" cy="533589"/>
                <a:chOff x="2121266" y="3372344"/>
                <a:chExt cx="533589" cy="533589"/>
              </a:xfrm>
            </p:grpSpPr>
            <p:sp>
              <p:nvSpPr>
                <p:cNvPr id="140" name="Rectangle: Rounded Corners 139">
                  <a:extLst>
                    <a:ext uri="{FF2B5EF4-FFF2-40B4-BE49-F238E27FC236}">
                      <a16:creationId xmlns:a16="http://schemas.microsoft.com/office/drawing/2014/main" id="{0D9D9811-3C31-40BE-9D72-29BCBC145A44}"/>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41" name="Group 140">
                  <a:extLst>
                    <a:ext uri="{FF2B5EF4-FFF2-40B4-BE49-F238E27FC236}">
                      <a16:creationId xmlns:a16="http://schemas.microsoft.com/office/drawing/2014/main" id="{B0D63E24-13CF-48C2-AC64-0285088CA3FE}"/>
                    </a:ext>
                  </a:extLst>
                </p:cNvPr>
                <p:cNvGrpSpPr/>
                <p:nvPr/>
              </p:nvGrpSpPr>
              <p:grpSpPr>
                <a:xfrm>
                  <a:off x="2210352" y="3471248"/>
                  <a:ext cx="355417" cy="335781"/>
                  <a:chOff x="3172902" y="4132385"/>
                  <a:chExt cx="355417" cy="335781"/>
                </a:xfrm>
              </p:grpSpPr>
              <p:grpSp>
                <p:nvGrpSpPr>
                  <p:cNvPr id="142" name="Group 141">
                    <a:extLst>
                      <a:ext uri="{FF2B5EF4-FFF2-40B4-BE49-F238E27FC236}">
                        <a16:creationId xmlns:a16="http://schemas.microsoft.com/office/drawing/2014/main" id="{D502A8EF-F6B7-45B9-8DF9-B5D34D8C9AED}"/>
                      </a:ext>
                    </a:extLst>
                  </p:cNvPr>
                  <p:cNvGrpSpPr/>
                  <p:nvPr/>
                </p:nvGrpSpPr>
                <p:grpSpPr>
                  <a:xfrm>
                    <a:off x="3234030" y="4132385"/>
                    <a:ext cx="233160" cy="110531"/>
                    <a:chOff x="3234867" y="4132385"/>
                    <a:chExt cx="233160" cy="110531"/>
                  </a:xfrm>
                </p:grpSpPr>
                <p:sp>
                  <p:nvSpPr>
                    <p:cNvPr id="150" name="Freeform: Shape 149">
                      <a:extLst>
                        <a:ext uri="{FF2B5EF4-FFF2-40B4-BE49-F238E27FC236}">
                          <a16:creationId xmlns:a16="http://schemas.microsoft.com/office/drawing/2014/main" id="{44BCAFFF-4398-4B11-969F-6CFD52AD751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6640DEF5-CAB1-4277-9230-464F3DBBCD1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3" name="Group 142">
                    <a:extLst>
                      <a:ext uri="{FF2B5EF4-FFF2-40B4-BE49-F238E27FC236}">
                        <a16:creationId xmlns:a16="http://schemas.microsoft.com/office/drawing/2014/main" id="{3DBB0907-9D94-4C9A-BC01-D029BF10A32C}"/>
                      </a:ext>
                    </a:extLst>
                  </p:cNvPr>
                  <p:cNvGrpSpPr/>
                  <p:nvPr/>
                </p:nvGrpSpPr>
                <p:grpSpPr>
                  <a:xfrm>
                    <a:off x="3172902" y="4245010"/>
                    <a:ext cx="355417" cy="110531"/>
                    <a:chOff x="3172902" y="4244590"/>
                    <a:chExt cx="355417" cy="110531"/>
                  </a:xfrm>
                </p:grpSpPr>
                <p:sp>
                  <p:nvSpPr>
                    <p:cNvPr id="147" name="Freeform: Shape 146">
                      <a:extLst>
                        <a:ext uri="{FF2B5EF4-FFF2-40B4-BE49-F238E27FC236}">
                          <a16:creationId xmlns:a16="http://schemas.microsoft.com/office/drawing/2014/main" id="{0A70124D-7054-469D-9856-7CF75A57A5A3}"/>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D39A64A2-3567-40E6-9858-AC3760D79F59}"/>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B2C9E0BB-62F3-4D69-9DCF-CE5472B9F3C5}"/>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E5DBEF36-A679-4CBF-994F-5B3B5BAF3F68}"/>
                      </a:ext>
                    </a:extLst>
                  </p:cNvPr>
                  <p:cNvGrpSpPr/>
                  <p:nvPr/>
                </p:nvGrpSpPr>
                <p:grpSpPr>
                  <a:xfrm>
                    <a:off x="3234030" y="4357635"/>
                    <a:ext cx="233160" cy="110531"/>
                    <a:chOff x="3234867" y="4132385"/>
                    <a:chExt cx="233160" cy="110531"/>
                  </a:xfrm>
                </p:grpSpPr>
                <p:sp>
                  <p:nvSpPr>
                    <p:cNvPr id="145" name="Freeform: Shape 144">
                      <a:extLst>
                        <a:ext uri="{FF2B5EF4-FFF2-40B4-BE49-F238E27FC236}">
                          <a16:creationId xmlns:a16="http://schemas.microsoft.com/office/drawing/2014/main" id="{2AB40C72-027C-4917-B09B-F5706D21091E}"/>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72A7844-1C8C-4183-8672-91F65A61393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grpSp>
        <p:nvGrpSpPr>
          <p:cNvPr id="156" name="Group 155">
            <a:extLst>
              <a:ext uri="{FF2B5EF4-FFF2-40B4-BE49-F238E27FC236}">
                <a16:creationId xmlns:a16="http://schemas.microsoft.com/office/drawing/2014/main" id="{95EC6692-E428-4237-91B8-FD7426072826}"/>
              </a:ext>
            </a:extLst>
          </p:cNvPr>
          <p:cNvGrpSpPr/>
          <p:nvPr/>
        </p:nvGrpSpPr>
        <p:grpSpPr>
          <a:xfrm>
            <a:off x="3477756" y="3046927"/>
            <a:ext cx="989988" cy="989111"/>
            <a:chOff x="3477756" y="3046927"/>
            <a:chExt cx="989988" cy="989111"/>
          </a:xfrm>
        </p:grpSpPr>
        <p:grpSp>
          <p:nvGrpSpPr>
            <p:cNvPr id="157" name="Group 156">
              <a:extLst>
                <a:ext uri="{FF2B5EF4-FFF2-40B4-BE49-F238E27FC236}">
                  <a16:creationId xmlns:a16="http://schemas.microsoft.com/office/drawing/2014/main" id="{7884DD41-1CBB-4DB8-947E-81184C568B91}"/>
                </a:ext>
              </a:extLst>
            </p:cNvPr>
            <p:cNvGrpSpPr/>
            <p:nvPr/>
          </p:nvGrpSpPr>
          <p:grpSpPr>
            <a:xfrm>
              <a:off x="3644784" y="3213078"/>
              <a:ext cx="822960" cy="822960"/>
              <a:chOff x="3223040" y="3069691"/>
              <a:chExt cx="822960" cy="822960"/>
            </a:xfrm>
          </p:grpSpPr>
          <p:sp>
            <p:nvSpPr>
              <p:cNvPr id="173" name="Rectangle: Rounded Corners 172">
                <a:extLst>
                  <a:ext uri="{FF2B5EF4-FFF2-40B4-BE49-F238E27FC236}">
                    <a16:creationId xmlns:a16="http://schemas.microsoft.com/office/drawing/2014/main" id="{424966F0-CEFA-438F-A79E-9C28EDA7E208}"/>
                  </a:ext>
                </a:extLst>
              </p:cNvPr>
              <p:cNvSpPr/>
              <p:nvPr/>
            </p:nvSpPr>
            <p:spPr bwMode="auto">
              <a:xfrm>
                <a:off x="3223040" y="306969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76" name="Graphic 175">
                <a:extLst>
                  <a:ext uri="{FF2B5EF4-FFF2-40B4-BE49-F238E27FC236}">
                    <a16:creationId xmlns:a16="http://schemas.microsoft.com/office/drawing/2014/main" id="{467B9F78-0609-4028-81DC-5211F73AD6D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385943" y="3232593"/>
                <a:ext cx="497154" cy="497154"/>
              </a:xfrm>
              <a:prstGeom prst="rect">
                <a:avLst/>
              </a:prstGeom>
            </p:spPr>
          </p:pic>
        </p:grpSp>
        <p:grpSp>
          <p:nvGrpSpPr>
            <p:cNvPr id="163" name="Group 162">
              <a:extLst>
                <a:ext uri="{FF2B5EF4-FFF2-40B4-BE49-F238E27FC236}">
                  <a16:creationId xmlns:a16="http://schemas.microsoft.com/office/drawing/2014/main" id="{8894469F-55CD-4C60-BA10-53DAC4F52766}"/>
                </a:ext>
              </a:extLst>
            </p:cNvPr>
            <p:cNvGrpSpPr/>
            <p:nvPr/>
          </p:nvGrpSpPr>
          <p:grpSpPr>
            <a:xfrm>
              <a:off x="3477756" y="3046927"/>
              <a:ext cx="329609" cy="329609"/>
              <a:chOff x="5688419" y="3487479"/>
              <a:chExt cx="329609" cy="329609"/>
            </a:xfrm>
          </p:grpSpPr>
          <p:sp>
            <p:nvSpPr>
              <p:cNvPr id="164" name="Oval 163">
                <a:extLst>
                  <a:ext uri="{FF2B5EF4-FFF2-40B4-BE49-F238E27FC236}">
                    <a16:creationId xmlns:a16="http://schemas.microsoft.com/office/drawing/2014/main" id="{D7587F6C-BC7C-4FAA-8A3C-49E3F1F6FA11}"/>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172" name="Picture 171">
                <a:extLst>
                  <a:ext uri="{FF2B5EF4-FFF2-40B4-BE49-F238E27FC236}">
                    <a16:creationId xmlns:a16="http://schemas.microsoft.com/office/drawing/2014/main" id="{7F0B9F36-8D36-4B38-A244-38329D44471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grpSp>
        <p:nvGrpSpPr>
          <p:cNvPr id="177" name="Group 176">
            <a:extLst>
              <a:ext uri="{FF2B5EF4-FFF2-40B4-BE49-F238E27FC236}">
                <a16:creationId xmlns:a16="http://schemas.microsoft.com/office/drawing/2014/main" id="{5E6DA963-01F0-40B2-B128-07340C80B036}"/>
              </a:ext>
            </a:extLst>
          </p:cNvPr>
          <p:cNvGrpSpPr/>
          <p:nvPr/>
        </p:nvGrpSpPr>
        <p:grpSpPr>
          <a:xfrm>
            <a:off x="5219729" y="2703748"/>
            <a:ext cx="822960" cy="1332289"/>
            <a:chOff x="5219729" y="2703748"/>
            <a:chExt cx="822960" cy="1332289"/>
          </a:xfrm>
        </p:grpSpPr>
        <p:sp>
          <p:nvSpPr>
            <p:cNvPr id="178" name="Title 1">
              <a:extLst>
                <a:ext uri="{FF2B5EF4-FFF2-40B4-BE49-F238E27FC236}">
                  <a16:creationId xmlns:a16="http://schemas.microsoft.com/office/drawing/2014/main" id="{019FB571-D7D9-43CB-8017-21B0CCEA8F2C}"/>
                </a:ext>
              </a:extLst>
            </p:cNvPr>
            <p:cNvSpPr txBox="1">
              <a:spLocks/>
            </p:cNvSpPr>
            <p:nvPr/>
          </p:nvSpPr>
          <p:spPr>
            <a:xfrm>
              <a:off x="5291044" y="2703748"/>
              <a:ext cx="680330"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Registry</a:t>
              </a:r>
            </a:p>
          </p:txBody>
        </p:sp>
        <p:grpSp>
          <p:nvGrpSpPr>
            <p:cNvPr id="179" name="Group 178">
              <a:extLst>
                <a:ext uri="{FF2B5EF4-FFF2-40B4-BE49-F238E27FC236}">
                  <a16:creationId xmlns:a16="http://schemas.microsoft.com/office/drawing/2014/main" id="{012A15F1-6FCE-4630-B46D-FD8874DE66FD}"/>
                </a:ext>
              </a:extLst>
            </p:cNvPr>
            <p:cNvGrpSpPr/>
            <p:nvPr/>
          </p:nvGrpSpPr>
          <p:grpSpPr>
            <a:xfrm>
              <a:off x="5219729" y="3213077"/>
              <a:ext cx="822960" cy="822960"/>
              <a:chOff x="5824800" y="1539202"/>
              <a:chExt cx="822960" cy="822960"/>
            </a:xfrm>
          </p:grpSpPr>
          <p:sp>
            <p:nvSpPr>
              <p:cNvPr id="180" name="Rectangle: Rounded Corners 179">
                <a:extLst>
                  <a:ext uri="{FF2B5EF4-FFF2-40B4-BE49-F238E27FC236}">
                    <a16:creationId xmlns:a16="http://schemas.microsoft.com/office/drawing/2014/main" id="{9F97ECFB-A205-4741-AACD-EB33DDC5FEBD}"/>
                  </a:ext>
                </a:extLst>
              </p:cNvPr>
              <p:cNvSpPr/>
              <p:nvPr/>
            </p:nvSpPr>
            <p:spPr bwMode="auto">
              <a:xfrm>
                <a:off x="5824800" y="153920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82" name="Graphic 181">
                <a:extLst>
                  <a:ext uri="{FF2B5EF4-FFF2-40B4-BE49-F238E27FC236}">
                    <a16:creationId xmlns:a16="http://schemas.microsoft.com/office/drawing/2014/main" id="{B3BD18F6-9193-4396-AE55-85BACC7083F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30334" y="1644736"/>
                <a:ext cx="611893" cy="611893"/>
              </a:xfrm>
              <a:prstGeom prst="rect">
                <a:avLst/>
              </a:prstGeom>
            </p:spPr>
          </p:pic>
        </p:grpSp>
      </p:grpSp>
      <p:cxnSp>
        <p:nvCxnSpPr>
          <p:cNvPr id="188" name="Straight Arrow Connector 187">
            <a:extLst>
              <a:ext uri="{FF2B5EF4-FFF2-40B4-BE49-F238E27FC236}">
                <a16:creationId xmlns:a16="http://schemas.microsoft.com/office/drawing/2014/main" id="{224311F2-7BFA-4298-95B9-C477D15ED234}"/>
              </a:ext>
            </a:extLst>
          </p:cNvPr>
          <p:cNvCxnSpPr>
            <a:cxnSpLocks/>
            <a:stCxn id="186" idx="0"/>
            <a:endCxn id="180" idx="2"/>
          </p:cNvCxnSpPr>
          <p:nvPr/>
        </p:nvCxnSpPr>
        <p:spPr>
          <a:xfrm flipV="1">
            <a:off x="5631209" y="4036037"/>
            <a:ext cx="0" cy="99822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9" name="Title 1">
            <a:extLst>
              <a:ext uri="{FF2B5EF4-FFF2-40B4-BE49-F238E27FC236}">
                <a16:creationId xmlns:a16="http://schemas.microsoft.com/office/drawing/2014/main" id="{B2A5952E-BE0F-4B98-882E-C7EAD527C476}"/>
              </a:ext>
            </a:extLst>
          </p:cNvPr>
          <p:cNvSpPr txBox="1">
            <a:spLocks/>
          </p:cNvSpPr>
          <p:nvPr/>
        </p:nvSpPr>
        <p:spPr>
          <a:xfrm>
            <a:off x="4629600" y="4642211"/>
            <a:ext cx="988897"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Pipelines/</a:t>
            </a:r>
            <a:b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DevOps Project</a:t>
            </a:r>
          </a:p>
        </p:txBody>
      </p:sp>
      <p:sp>
        <p:nvSpPr>
          <p:cNvPr id="190" name="Title 1">
            <a:extLst>
              <a:ext uri="{FF2B5EF4-FFF2-40B4-BE49-F238E27FC236}">
                <a16:creationId xmlns:a16="http://schemas.microsoft.com/office/drawing/2014/main" id="{2D5D017A-3FB4-4855-A36F-D8EF618318E8}"/>
              </a:ext>
            </a:extLst>
          </p:cNvPr>
          <p:cNvSpPr txBox="1">
            <a:spLocks/>
          </p:cNvSpPr>
          <p:nvPr/>
        </p:nvSpPr>
        <p:spPr>
          <a:xfrm>
            <a:off x="5281129" y="4252010"/>
            <a:ext cx="700161" cy="305932"/>
          </a:xfrm>
          <a:prstGeom prst="roundRect">
            <a:avLst>
              <a:gd name="adj" fmla="val 4732"/>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defRPr lang="en-US"/>
            </a:defPPr>
            <a:lvl1pPr algn="ctr" defTabSz="913927" fontAlgn="base">
              <a:lnSpc>
                <a:spcPct val="90000"/>
              </a:lnSpc>
              <a:spcBef>
                <a:spcPct val="0"/>
              </a:spcBef>
              <a:spcAft>
                <a:spcPct val="0"/>
              </a:spcAft>
              <a:defRPr sz="1175">
                <a:solidFill>
                  <a:srgbClr val="505050"/>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Auto-build</a:t>
            </a:r>
          </a:p>
        </p:txBody>
      </p:sp>
      <p:cxnSp>
        <p:nvCxnSpPr>
          <p:cNvPr id="191" name="Straight Arrow Connector 190">
            <a:extLst>
              <a:ext uri="{FF2B5EF4-FFF2-40B4-BE49-F238E27FC236}">
                <a16:creationId xmlns:a16="http://schemas.microsoft.com/office/drawing/2014/main" id="{143233DC-DFD7-4103-B09D-CDD092FD269D}"/>
              </a:ext>
            </a:extLst>
          </p:cNvPr>
          <p:cNvCxnSpPr>
            <a:cxnSpLocks/>
            <a:stCxn id="180" idx="3"/>
            <a:endCxn id="118" idx="1"/>
          </p:cNvCxnSpPr>
          <p:nvPr/>
        </p:nvCxnSpPr>
        <p:spPr>
          <a:xfrm>
            <a:off x="6042689" y="3624557"/>
            <a:ext cx="74911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2" name="Group 191">
            <a:extLst>
              <a:ext uri="{FF2B5EF4-FFF2-40B4-BE49-F238E27FC236}">
                <a16:creationId xmlns:a16="http://schemas.microsoft.com/office/drawing/2014/main" id="{5654BB42-51D4-40C1-A339-141A712B1B4C}"/>
              </a:ext>
            </a:extLst>
          </p:cNvPr>
          <p:cNvGrpSpPr/>
          <p:nvPr/>
        </p:nvGrpSpPr>
        <p:grpSpPr>
          <a:xfrm>
            <a:off x="6941256" y="3693037"/>
            <a:ext cx="2261415" cy="920224"/>
            <a:chOff x="6941256" y="3693037"/>
            <a:chExt cx="2261415" cy="920224"/>
          </a:xfrm>
        </p:grpSpPr>
        <p:sp>
          <p:nvSpPr>
            <p:cNvPr id="193" name="Rectangle: Rounded Corners 192">
              <a:extLst>
                <a:ext uri="{FF2B5EF4-FFF2-40B4-BE49-F238E27FC236}">
                  <a16:creationId xmlns:a16="http://schemas.microsoft.com/office/drawing/2014/main" id="{C1328EB9-51B2-4776-8B65-340CCCCF4132}"/>
                </a:ext>
              </a:extLst>
            </p:cNvPr>
            <p:cNvSpPr/>
            <p:nvPr/>
          </p:nvSpPr>
          <p:spPr bwMode="auto">
            <a:xfrm>
              <a:off x="6941256" y="3991112"/>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94" name="Title 1">
              <a:extLst>
                <a:ext uri="{FF2B5EF4-FFF2-40B4-BE49-F238E27FC236}">
                  <a16:creationId xmlns:a16="http://schemas.microsoft.com/office/drawing/2014/main" id="{CF549E21-B66C-4D12-964D-49BAF84C586F}"/>
                </a:ext>
              </a:extLst>
            </p:cNvPr>
            <p:cNvSpPr txBox="1">
              <a:spLocks/>
            </p:cNvSpPr>
            <p:nvPr/>
          </p:nvSpPr>
          <p:spPr>
            <a:xfrm>
              <a:off x="6941256" y="3693037"/>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Business logic</a:t>
              </a:r>
            </a:p>
          </p:txBody>
        </p:sp>
      </p:grpSp>
      <p:grpSp>
        <p:nvGrpSpPr>
          <p:cNvPr id="195" name="Group 194">
            <a:extLst>
              <a:ext uri="{FF2B5EF4-FFF2-40B4-BE49-F238E27FC236}">
                <a16:creationId xmlns:a16="http://schemas.microsoft.com/office/drawing/2014/main" id="{EEAC4FAD-5586-4AB6-9115-5E66B58B69A1}"/>
              </a:ext>
            </a:extLst>
          </p:cNvPr>
          <p:cNvGrpSpPr/>
          <p:nvPr/>
        </p:nvGrpSpPr>
        <p:grpSpPr>
          <a:xfrm>
            <a:off x="7077109" y="4101542"/>
            <a:ext cx="401289" cy="401289"/>
            <a:chOff x="7077109" y="4101542"/>
            <a:chExt cx="401289" cy="401289"/>
          </a:xfrm>
        </p:grpSpPr>
        <p:sp>
          <p:nvSpPr>
            <p:cNvPr id="196" name="Rectangle: Rounded Corners 195">
              <a:extLst>
                <a:ext uri="{FF2B5EF4-FFF2-40B4-BE49-F238E27FC236}">
                  <a16:creationId xmlns:a16="http://schemas.microsoft.com/office/drawing/2014/main" id="{2B9696C4-B5D9-4DB9-BC4A-4120A2C960AF}"/>
                </a:ext>
              </a:extLst>
            </p:cNvPr>
            <p:cNvSpPr/>
            <p:nvPr/>
          </p:nvSpPr>
          <p:spPr bwMode="auto">
            <a:xfrm>
              <a:off x="7077109"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9210BF6-13B8-42C6-9608-FB304EB95A07}"/>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160189" y="4184622"/>
              <a:ext cx="235129" cy="235129"/>
            </a:xfrm>
            <a:prstGeom prst="rect">
              <a:avLst/>
            </a:prstGeom>
          </p:spPr>
        </p:pic>
      </p:grpSp>
      <p:grpSp>
        <p:nvGrpSpPr>
          <p:cNvPr id="198" name="Group 197">
            <a:extLst>
              <a:ext uri="{FF2B5EF4-FFF2-40B4-BE49-F238E27FC236}">
                <a16:creationId xmlns:a16="http://schemas.microsoft.com/office/drawing/2014/main" id="{1ABA7513-7051-4FD0-9396-B04D26679716}"/>
              </a:ext>
            </a:extLst>
          </p:cNvPr>
          <p:cNvGrpSpPr/>
          <p:nvPr/>
        </p:nvGrpSpPr>
        <p:grpSpPr>
          <a:xfrm>
            <a:off x="7606582" y="4101542"/>
            <a:ext cx="401289" cy="401289"/>
            <a:chOff x="7606582" y="4101542"/>
            <a:chExt cx="401289" cy="401289"/>
          </a:xfrm>
        </p:grpSpPr>
        <p:sp>
          <p:nvSpPr>
            <p:cNvPr id="199" name="Rectangle: Rounded Corners 198">
              <a:extLst>
                <a:ext uri="{FF2B5EF4-FFF2-40B4-BE49-F238E27FC236}">
                  <a16:creationId xmlns:a16="http://schemas.microsoft.com/office/drawing/2014/main" id="{500AB67E-B462-430E-81E3-93E8C780C60F}"/>
                </a:ext>
              </a:extLst>
            </p:cNvPr>
            <p:cNvSpPr/>
            <p:nvPr/>
          </p:nvSpPr>
          <p:spPr bwMode="auto">
            <a:xfrm>
              <a:off x="7606582"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00" name="Graphic 199">
              <a:extLst>
                <a:ext uri="{FF2B5EF4-FFF2-40B4-BE49-F238E27FC236}">
                  <a16:creationId xmlns:a16="http://schemas.microsoft.com/office/drawing/2014/main" id="{622D6136-E7A6-46E1-B0D3-1D15CD6581BA}"/>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689662" y="4184622"/>
              <a:ext cx="235129" cy="235129"/>
            </a:xfrm>
            <a:prstGeom prst="rect">
              <a:avLst/>
            </a:prstGeom>
          </p:spPr>
        </p:pic>
      </p:grpSp>
      <p:grpSp>
        <p:nvGrpSpPr>
          <p:cNvPr id="201" name="Group 200">
            <a:extLst>
              <a:ext uri="{FF2B5EF4-FFF2-40B4-BE49-F238E27FC236}">
                <a16:creationId xmlns:a16="http://schemas.microsoft.com/office/drawing/2014/main" id="{369C0280-D673-4424-8FC3-8738D794E765}"/>
              </a:ext>
            </a:extLst>
          </p:cNvPr>
          <p:cNvGrpSpPr/>
          <p:nvPr/>
        </p:nvGrpSpPr>
        <p:grpSpPr>
          <a:xfrm>
            <a:off x="8136055" y="4101542"/>
            <a:ext cx="401289" cy="401289"/>
            <a:chOff x="8136055" y="4101542"/>
            <a:chExt cx="401289" cy="401289"/>
          </a:xfrm>
        </p:grpSpPr>
        <p:sp>
          <p:nvSpPr>
            <p:cNvPr id="202" name="Rectangle: Rounded Corners 201">
              <a:extLst>
                <a:ext uri="{FF2B5EF4-FFF2-40B4-BE49-F238E27FC236}">
                  <a16:creationId xmlns:a16="http://schemas.microsoft.com/office/drawing/2014/main" id="{87080084-FF4E-47ED-AA4C-D500B8442D97}"/>
                </a:ext>
              </a:extLst>
            </p:cNvPr>
            <p:cNvSpPr/>
            <p:nvPr/>
          </p:nvSpPr>
          <p:spPr bwMode="auto">
            <a:xfrm>
              <a:off x="8136055"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1" name="Graphic 210">
              <a:extLst>
                <a:ext uri="{FF2B5EF4-FFF2-40B4-BE49-F238E27FC236}">
                  <a16:creationId xmlns:a16="http://schemas.microsoft.com/office/drawing/2014/main" id="{6CDC7435-CE39-4ECF-ABFC-6EDCCFB99CBD}"/>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19135" y="4184622"/>
              <a:ext cx="235129" cy="235129"/>
            </a:xfrm>
            <a:prstGeom prst="rect">
              <a:avLst/>
            </a:prstGeom>
          </p:spPr>
        </p:pic>
      </p:grpSp>
      <p:grpSp>
        <p:nvGrpSpPr>
          <p:cNvPr id="212" name="Group 211">
            <a:extLst>
              <a:ext uri="{FF2B5EF4-FFF2-40B4-BE49-F238E27FC236}">
                <a16:creationId xmlns:a16="http://schemas.microsoft.com/office/drawing/2014/main" id="{92C83B91-9573-4E17-B937-C04B253D84CC}"/>
              </a:ext>
            </a:extLst>
          </p:cNvPr>
          <p:cNvGrpSpPr/>
          <p:nvPr/>
        </p:nvGrpSpPr>
        <p:grpSpPr>
          <a:xfrm>
            <a:off x="8665528" y="4101542"/>
            <a:ext cx="401289" cy="401289"/>
            <a:chOff x="8665528" y="4101542"/>
            <a:chExt cx="401289" cy="401289"/>
          </a:xfrm>
        </p:grpSpPr>
        <p:sp>
          <p:nvSpPr>
            <p:cNvPr id="216" name="Rectangle: Rounded Corners 215">
              <a:extLst>
                <a:ext uri="{FF2B5EF4-FFF2-40B4-BE49-F238E27FC236}">
                  <a16:creationId xmlns:a16="http://schemas.microsoft.com/office/drawing/2014/main" id="{7C862C67-60CC-467D-8C36-3B62171E085C}"/>
                </a:ext>
              </a:extLst>
            </p:cNvPr>
            <p:cNvSpPr/>
            <p:nvPr/>
          </p:nvSpPr>
          <p:spPr bwMode="auto">
            <a:xfrm>
              <a:off x="8665528" y="4101542"/>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17" name="Graphic 216">
              <a:extLst>
                <a:ext uri="{FF2B5EF4-FFF2-40B4-BE49-F238E27FC236}">
                  <a16:creationId xmlns:a16="http://schemas.microsoft.com/office/drawing/2014/main" id="{12FC4DF9-5ECF-46F6-BBF6-A58023AB023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48608" y="4184622"/>
              <a:ext cx="235129" cy="235129"/>
            </a:xfrm>
            <a:prstGeom prst="rect">
              <a:avLst/>
            </a:prstGeom>
          </p:spPr>
        </p:pic>
      </p:grpSp>
      <p:cxnSp>
        <p:nvCxnSpPr>
          <p:cNvPr id="218" name="Straight Arrow Connector 217">
            <a:extLst>
              <a:ext uri="{FF2B5EF4-FFF2-40B4-BE49-F238E27FC236}">
                <a16:creationId xmlns:a16="http://schemas.microsoft.com/office/drawing/2014/main" id="{7FF67413-02F3-4398-9FFA-1DF4A17637BC}"/>
              </a:ext>
            </a:extLst>
          </p:cNvPr>
          <p:cNvCxnSpPr>
            <a:cxnSpLocks/>
          </p:cNvCxnSpPr>
          <p:nvPr/>
        </p:nvCxnSpPr>
        <p:spPr>
          <a:xfrm>
            <a:off x="8071964"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998E30A2-342E-4DF0-935D-B69C7DAD1E34}"/>
              </a:ext>
            </a:extLst>
          </p:cNvPr>
          <p:cNvCxnSpPr>
            <a:cxnSpLocks/>
          </p:cNvCxnSpPr>
          <p:nvPr/>
        </p:nvCxnSpPr>
        <p:spPr>
          <a:xfrm>
            <a:off x="8601436" y="3301365"/>
            <a:ext cx="0" cy="689747"/>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A458BB7E-AD25-4348-9A08-D965C7CF323E}"/>
              </a:ext>
            </a:extLst>
          </p:cNvPr>
          <p:cNvGrpSpPr/>
          <p:nvPr/>
        </p:nvGrpSpPr>
        <p:grpSpPr>
          <a:xfrm>
            <a:off x="6941256" y="2504251"/>
            <a:ext cx="2261415" cy="797114"/>
            <a:chOff x="6941256" y="2504251"/>
            <a:chExt cx="2261415" cy="797114"/>
          </a:xfrm>
        </p:grpSpPr>
        <p:sp>
          <p:nvSpPr>
            <p:cNvPr id="223" name="Rectangle: Rounded Corners 222">
              <a:extLst>
                <a:ext uri="{FF2B5EF4-FFF2-40B4-BE49-F238E27FC236}">
                  <a16:creationId xmlns:a16="http://schemas.microsoft.com/office/drawing/2014/main" id="{830EACE4-98B3-4B31-ABCC-429779A72F05}"/>
                </a:ext>
              </a:extLst>
            </p:cNvPr>
            <p:cNvSpPr/>
            <p:nvPr/>
          </p:nvSpPr>
          <p:spPr bwMode="auto">
            <a:xfrm>
              <a:off x="6941256" y="2679216"/>
              <a:ext cx="2261415" cy="62214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6" name="Title 1">
              <a:extLst>
                <a:ext uri="{FF2B5EF4-FFF2-40B4-BE49-F238E27FC236}">
                  <a16:creationId xmlns:a16="http://schemas.microsoft.com/office/drawing/2014/main" id="{728987D7-845D-4BB9-8D13-EDBD9F00D380}"/>
                </a:ext>
              </a:extLst>
            </p:cNvPr>
            <p:cNvSpPr txBox="1">
              <a:spLocks/>
            </p:cNvSpPr>
            <p:nvPr/>
          </p:nvSpPr>
          <p:spPr>
            <a:xfrm>
              <a:off x="6941256" y="250425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Front end</a:t>
              </a:r>
            </a:p>
          </p:txBody>
        </p:sp>
      </p:grpSp>
      <p:grpSp>
        <p:nvGrpSpPr>
          <p:cNvPr id="227" name="Group 226">
            <a:extLst>
              <a:ext uri="{FF2B5EF4-FFF2-40B4-BE49-F238E27FC236}">
                <a16:creationId xmlns:a16="http://schemas.microsoft.com/office/drawing/2014/main" id="{F851CBB4-C5B1-4707-B212-DD5530BF64CC}"/>
              </a:ext>
            </a:extLst>
          </p:cNvPr>
          <p:cNvGrpSpPr/>
          <p:nvPr/>
        </p:nvGrpSpPr>
        <p:grpSpPr>
          <a:xfrm>
            <a:off x="7077109" y="2789646"/>
            <a:ext cx="401289" cy="401289"/>
            <a:chOff x="7077109" y="2789646"/>
            <a:chExt cx="401289" cy="401289"/>
          </a:xfrm>
        </p:grpSpPr>
        <p:sp>
          <p:nvSpPr>
            <p:cNvPr id="228" name="Rectangle: Rounded Corners 227">
              <a:extLst>
                <a:ext uri="{FF2B5EF4-FFF2-40B4-BE49-F238E27FC236}">
                  <a16:creationId xmlns:a16="http://schemas.microsoft.com/office/drawing/2014/main" id="{3FCFFAB1-38F7-4056-B93E-467E4C8F1D02}"/>
                </a:ext>
              </a:extLst>
            </p:cNvPr>
            <p:cNvSpPr/>
            <p:nvPr/>
          </p:nvSpPr>
          <p:spPr bwMode="auto">
            <a:xfrm>
              <a:off x="7077109"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29" name="Graphic 228">
              <a:extLst>
                <a:ext uri="{FF2B5EF4-FFF2-40B4-BE49-F238E27FC236}">
                  <a16:creationId xmlns:a16="http://schemas.microsoft.com/office/drawing/2014/main" id="{6A32B68B-975E-4C5D-9C8F-7D02C7226DA7}"/>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155415" y="2867952"/>
              <a:ext cx="244676" cy="244676"/>
            </a:xfrm>
            <a:prstGeom prst="rect">
              <a:avLst/>
            </a:prstGeom>
          </p:spPr>
        </p:pic>
      </p:grpSp>
      <p:grpSp>
        <p:nvGrpSpPr>
          <p:cNvPr id="230" name="Group 229">
            <a:extLst>
              <a:ext uri="{FF2B5EF4-FFF2-40B4-BE49-F238E27FC236}">
                <a16:creationId xmlns:a16="http://schemas.microsoft.com/office/drawing/2014/main" id="{C1BB9269-B71F-4C17-B42B-9F34374BA323}"/>
              </a:ext>
            </a:extLst>
          </p:cNvPr>
          <p:cNvGrpSpPr/>
          <p:nvPr/>
        </p:nvGrpSpPr>
        <p:grpSpPr>
          <a:xfrm>
            <a:off x="7606582" y="2789646"/>
            <a:ext cx="401289" cy="401289"/>
            <a:chOff x="7606582" y="2789646"/>
            <a:chExt cx="401289" cy="401289"/>
          </a:xfrm>
        </p:grpSpPr>
        <p:sp>
          <p:nvSpPr>
            <p:cNvPr id="231" name="Rectangle: Rounded Corners 230">
              <a:extLst>
                <a:ext uri="{FF2B5EF4-FFF2-40B4-BE49-F238E27FC236}">
                  <a16:creationId xmlns:a16="http://schemas.microsoft.com/office/drawing/2014/main" id="{E28F7EF0-7796-45AE-8425-FA48DB1B1A3B}"/>
                </a:ext>
              </a:extLst>
            </p:cNvPr>
            <p:cNvSpPr/>
            <p:nvPr/>
          </p:nvSpPr>
          <p:spPr bwMode="auto">
            <a:xfrm>
              <a:off x="7606582"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2" name="Graphic 231">
              <a:extLst>
                <a:ext uri="{FF2B5EF4-FFF2-40B4-BE49-F238E27FC236}">
                  <a16:creationId xmlns:a16="http://schemas.microsoft.com/office/drawing/2014/main" id="{1D6E7D16-0919-4EF0-9343-E3768DEBF438}"/>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684888" y="2867952"/>
              <a:ext cx="244676" cy="244676"/>
            </a:xfrm>
            <a:prstGeom prst="rect">
              <a:avLst/>
            </a:prstGeom>
          </p:spPr>
        </p:pic>
      </p:grpSp>
      <p:grpSp>
        <p:nvGrpSpPr>
          <p:cNvPr id="233" name="Group 232">
            <a:extLst>
              <a:ext uri="{FF2B5EF4-FFF2-40B4-BE49-F238E27FC236}">
                <a16:creationId xmlns:a16="http://schemas.microsoft.com/office/drawing/2014/main" id="{2645A38A-68D9-4629-8B09-3DCB11893AF8}"/>
              </a:ext>
            </a:extLst>
          </p:cNvPr>
          <p:cNvGrpSpPr/>
          <p:nvPr/>
        </p:nvGrpSpPr>
        <p:grpSpPr>
          <a:xfrm>
            <a:off x="8136055" y="2789646"/>
            <a:ext cx="401289" cy="401289"/>
            <a:chOff x="8136055" y="2789646"/>
            <a:chExt cx="401289" cy="401289"/>
          </a:xfrm>
        </p:grpSpPr>
        <p:sp>
          <p:nvSpPr>
            <p:cNvPr id="234" name="Rectangle: Rounded Corners 233">
              <a:extLst>
                <a:ext uri="{FF2B5EF4-FFF2-40B4-BE49-F238E27FC236}">
                  <a16:creationId xmlns:a16="http://schemas.microsoft.com/office/drawing/2014/main" id="{2B9B6722-F6D0-421C-B0A8-1554442FF432}"/>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35" name="Graphic 234">
              <a:extLst>
                <a:ext uri="{FF2B5EF4-FFF2-40B4-BE49-F238E27FC236}">
                  <a16:creationId xmlns:a16="http://schemas.microsoft.com/office/drawing/2014/main" id="{80439153-58F1-48C7-9022-F2DE64852AB0}"/>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cxnSp>
        <p:nvCxnSpPr>
          <p:cNvPr id="236" name="Straight Arrow Connector 235">
            <a:extLst>
              <a:ext uri="{FF2B5EF4-FFF2-40B4-BE49-F238E27FC236}">
                <a16:creationId xmlns:a16="http://schemas.microsoft.com/office/drawing/2014/main" id="{CFEAD16F-1628-4250-895B-7AC959FB3700}"/>
              </a:ext>
            </a:extLst>
          </p:cNvPr>
          <p:cNvCxnSpPr>
            <a:cxnSpLocks/>
          </p:cNvCxnSpPr>
          <p:nvPr/>
        </p:nvCxnSpPr>
        <p:spPr>
          <a:xfrm>
            <a:off x="8071963"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B034949D-1ABA-4066-90D6-94BAE32DC2DD}"/>
              </a:ext>
            </a:extLst>
          </p:cNvPr>
          <p:cNvCxnSpPr>
            <a:cxnSpLocks/>
          </p:cNvCxnSpPr>
          <p:nvPr/>
        </p:nvCxnSpPr>
        <p:spPr>
          <a:xfrm>
            <a:off x="8601436" y="4904717"/>
            <a:ext cx="1" cy="47691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8" name="Group 237">
            <a:extLst>
              <a:ext uri="{FF2B5EF4-FFF2-40B4-BE49-F238E27FC236}">
                <a16:creationId xmlns:a16="http://schemas.microsoft.com/office/drawing/2014/main" id="{4DC84DA9-AC48-4CAD-A241-64EEABC29E78}"/>
              </a:ext>
            </a:extLst>
          </p:cNvPr>
          <p:cNvGrpSpPr/>
          <p:nvPr/>
        </p:nvGrpSpPr>
        <p:grpSpPr>
          <a:xfrm>
            <a:off x="6979670" y="5558319"/>
            <a:ext cx="533589" cy="533589"/>
            <a:chOff x="9572166" y="4425234"/>
            <a:chExt cx="533589" cy="533589"/>
          </a:xfrm>
        </p:grpSpPr>
        <p:sp>
          <p:nvSpPr>
            <p:cNvPr id="239" name="Rectangle: Rounded Corners 238">
              <a:extLst>
                <a:ext uri="{FF2B5EF4-FFF2-40B4-BE49-F238E27FC236}">
                  <a16:creationId xmlns:a16="http://schemas.microsoft.com/office/drawing/2014/main" id="{5D87A180-B262-43A3-A188-19651971B32A}"/>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0" name="Database_EFC7" title="Icon of a cylinder">
              <a:extLst>
                <a:ext uri="{FF2B5EF4-FFF2-40B4-BE49-F238E27FC236}">
                  <a16:creationId xmlns:a16="http://schemas.microsoft.com/office/drawing/2014/main" id="{A1AB72A2-9006-4C35-9377-C72DF5C89E35}"/>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28D73B6D-06C6-427B-B84E-F5CACF94A9EA}"/>
              </a:ext>
            </a:extLst>
          </p:cNvPr>
          <p:cNvGrpSpPr/>
          <p:nvPr/>
        </p:nvGrpSpPr>
        <p:grpSpPr>
          <a:xfrm>
            <a:off x="7805170" y="5558319"/>
            <a:ext cx="533589" cy="533589"/>
            <a:chOff x="9572166" y="4425234"/>
            <a:chExt cx="533589" cy="533589"/>
          </a:xfrm>
        </p:grpSpPr>
        <p:sp>
          <p:nvSpPr>
            <p:cNvPr id="242" name="Rectangle: Rounded Corners 241">
              <a:extLst>
                <a:ext uri="{FF2B5EF4-FFF2-40B4-BE49-F238E27FC236}">
                  <a16:creationId xmlns:a16="http://schemas.microsoft.com/office/drawing/2014/main" id="{C016DB6E-E5C8-479A-8CD2-998DAAD4DF49}"/>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43" name="Database_EFC7" title="Icon of a cylinder">
              <a:extLst>
                <a:ext uri="{FF2B5EF4-FFF2-40B4-BE49-F238E27FC236}">
                  <a16:creationId xmlns:a16="http://schemas.microsoft.com/office/drawing/2014/main" id="{79331E5C-0C98-4BD8-8550-590166004226}"/>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44" name="Straight Arrow Connector 243">
            <a:extLst>
              <a:ext uri="{FF2B5EF4-FFF2-40B4-BE49-F238E27FC236}">
                <a16:creationId xmlns:a16="http://schemas.microsoft.com/office/drawing/2014/main" id="{64BE8DB1-F38F-45BB-B669-520D3AEEE0BE}"/>
              </a:ext>
            </a:extLst>
          </p:cNvPr>
          <p:cNvCxnSpPr>
            <a:cxnSpLocks/>
            <a:stCxn id="249" idx="1"/>
            <a:endCxn id="118" idx="3"/>
          </p:cNvCxnSpPr>
          <p:nvPr/>
        </p:nvCxnSpPr>
        <p:spPr>
          <a:xfrm flipH="1">
            <a:off x="9352123" y="3624557"/>
            <a:ext cx="75180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46" name="Group 245">
            <a:extLst>
              <a:ext uri="{FF2B5EF4-FFF2-40B4-BE49-F238E27FC236}">
                <a16:creationId xmlns:a16="http://schemas.microsoft.com/office/drawing/2014/main" id="{E9A7974A-2276-406E-A5FD-18E7667F88A2}"/>
              </a:ext>
            </a:extLst>
          </p:cNvPr>
          <p:cNvGrpSpPr/>
          <p:nvPr/>
        </p:nvGrpSpPr>
        <p:grpSpPr>
          <a:xfrm>
            <a:off x="10103928" y="2857636"/>
            <a:ext cx="822960" cy="1178401"/>
            <a:chOff x="10103928" y="2857636"/>
            <a:chExt cx="822960" cy="1178401"/>
          </a:xfrm>
        </p:grpSpPr>
        <p:grpSp>
          <p:nvGrpSpPr>
            <p:cNvPr id="247" name="Group 246">
              <a:extLst>
                <a:ext uri="{FF2B5EF4-FFF2-40B4-BE49-F238E27FC236}">
                  <a16:creationId xmlns:a16="http://schemas.microsoft.com/office/drawing/2014/main" id="{B3006208-DFE0-4521-9F91-BAFA79D97BC2}"/>
                </a:ext>
              </a:extLst>
            </p:cNvPr>
            <p:cNvGrpSpPr/>
            <p:nvPr/>
          </p:nvGrpSpPr>
          <p:grpSpPr>
            <a:xfrm>
              <a:off x="10103928" y="3213077"/>
              <a:ext cx="822960" cy="822960"/>
              <a:chOff x="9992901" y="2243255"/>
              <a:chExt cx="822960" cy="822960"/>
            </a:xfrm>
          </p:grpSpPr>
          <p:sp>
            <p:nvSpPr>
              <p:cNvPr id="249" name="Rectangle: Rounded Corners 248">
                <a:extLst>
                  <a:ext uri="{FF2B5EF4-FFF2-40B4-BE49-F238E27FC236}">
                    <a16:creationId xmlns:a16="http://schemas.microsoft.com/office/drawing/2014/main" id="{A031C9BE-EC8B-4824-A1AF-E19528D1ACCC}"/>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250" name="Graphic 249">
                <a:extLst>
                  <a:ext uri="{FF2B5EF4-FFF2-40B4-BE49-F238E27FC236}">
                    <a16:creationId xmlns:a16="http://schemas.microsoft.com/office/drawing/2014/main" id="{2FB71895-15DC-4D46-8E09-2597C934D5E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166256" y="2416610"/>
                <a:ext cx="476250" cy="476250"/>
              </a:xfrm>
              <a:prstGeom prst="rect">
                <a:avLst/>
              </a:prstGeom>
            </p:spPr>
          </p:pic>
        </p:grpSp>
        <p:sp>
          <p:nvSpPr>
            <p:cNvPr id="248" name="Title 1">
              <a:extLst>
                <a:ext uri="{FF2B5EF4-FFF2-40B4-BE49-F238E27FC236}">
                  <a16:creationId xmlns:a16="http://schemas.microsoft.com/office/drawing/2014/main" id="{3B9F62ED-E491-4EC1-B5E1-019DBC5CA94E}"/>
                </a:ext>
              </a:extLst>
            </p:cNvPr>
            <p:cNvSpPr txBox="1">
              <a:spLocks/>
            </p:cNvSpPr>
            <p:nvPr/>
          </p:nvSpPr>
          <p:spPr>
            <a:xfrm>
              <a:off x="10175243" y="2857636"/>
              <a:ext cx="680330"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Monitor</a:t>
              </a:r>
            </a:p>
          </p:txBody>
        </p:sp>
      </p:grpSp>
      <p:sp>
        <p:nvSpPr>
          <p:cNvPr id="251" name="Oval 250">
            <a:extLst>
              <a:ext uri="{FF2B5EF4-FFF2-40B4-BE49-F238E27FC236}">
                <a16:creationId xmlns:a16="http://schemas.microsoft.com/office/drawing/2014/main" id="{D16EC3D5-8506-47ED-8C20-2D8CC9A38662}"/>
              </a:ext>
            </a:extLst>
          </p:cNvPr>
          <p:cNvSpPr/>
          <p:nvPr/>
        </p:nvSpPr>
        <p:spPr bwMode="auto">
          <a:xfrm>
            <a:off x="2203126" y="2337525"/>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2" name="Straight Arrow Connector 251">
            <a:extLst>
              <a:ext uri="{FF2B5EF4-FFF2-40B4-BE49-F238E27FC236}">
                <a16:creationId xmlns:a16="http://schemas.microsoft.com/office/drawing/2014/main" id="{70CC4C1C-A5F1-47A0-A5CE-718CF1B068EA}"/>
              </a:ext>
            </a:extLst>
          </p:cNvPr>
          <p:cNvCxnSpPr>
            <a:cxnSpLocks/>
            <a:stCxn id="251" idx="4"/>
            <a:endCxn id="129" idx="0"/>
          </p:cNvCxnSpPr>
          <p:nvPr/>
        </p:nvCxnSpPr>
        <p:spPr>
          <a:xfrm>
            <a:off x="2239702" y="2410677"/>
            <a:ext cx="1050" cy="58351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03146667-75B1-4710-8BC4-1F837EF90D8D}"/>
              </a:ext>
            </a:extLst>
          </p:cNvPr>
          <p:cNvCxnSpPr>
            <a:cxnSpLocks/>
            <a:stCxn id="126" idx="1"/>
            <a:endCxn id="251" idx="6"/>
          </p:cNvCxnSpPr>
          <p:nvPr/>
        </p:nvCxnSpPr>
        <p:spPr>
          <a:xfrm flipH="1">
            <a:off x="2276278" y="2374101"/>
            <a:ext cx="1368506" cy="0"/>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4" name="Oval 253">
            <a:extLst>
              <a:ext uri="{FF2B5EF4-FFF2-40B4-BE49-F238E27FC236}">
                <a16:creationId xmlns:a16="http://schemas.microsoft.com/office/drawing/2014/main" id="{56C45B85-D177-4DC5-8F24-65DBD18595C9}"/>
              </a:ext>
            </a:extLst>
          </p:cNvPr>
          <p:cNvSpPr/>
          <p:nvPr/>
        </p:nvSpPr>
        <p:spPr bwMode="auto">
          <a:xfrm>
            <a:off x="4011235" y="5409161"/>
            <a:ext cx="73152" cy="731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cxnSp>
        <p:nvCxnSpPr>
          <p:cNvPr id="255" name="Straight Arrow Connector 254">
            <a:extLst>
              <a:ext uri="{FF2B5EF4-FFF2-40B4-BE49-F238E27FC236}">
                <a16:creationId xmlns:a16="http://schemas.microsoft.com/office/drawing/2014/main" id="{EFFE71FC-A05F-41F6-96DC-B60A44B35502}"/>
              </a:ext>
            </a:extLst>
          </p:cNvPr>
          <p:cNvCxnSpPr>
            <a:cxnSpLocks/>
            <a:stCxn id="173" idx="2"/>
            <a:endCxn id="254" idx="0"/>
          </p:cNvCxnSpPr>
          <p:nvPr/>
        </p:nvCxnSpPr>
        <p:spPr>
          <a:xfrm flipH="1">
            <a:off x="4047811" y="4036038"/>
            <a:ext cx="8453" cy="1373123"/>
          </a:xfrm>
          <a:prstGeom prst="straightConnector1">
            <a:avLst/>
          </a:prstGeom>
          <a:ln w="127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A61949B-F992-40BC-8A81-8D68F78D6BEC}"/>
              </a:ext>
            </a:extLst>
          </p:cNvPr>
          <p:cNvCxnSpPr>
            <a:cxnSpLocks/>
            <a:stCxn id="254" idx="6"/>
            <a:endCxn id="186" idx="1"/>
          </p:cNvCxnSpPr>
          <p:nvPr/>
        </p:nvCxnSpPr>
        <p:spPr>
          <a:xfrm>
            <a:off x="4084387" y="5445737"/>
            <a:ext cx="1135342" cy="1"/>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7DF595F-08E3-4769-BAA9-C987FF8852D1}"/>
              </a:ext>
            </a:extLst>
          </p:cNvPr>
          <p:cNvGrpSpPr/>
          <p:nvPr/>
        </p:nvGrpSpPr>
        <p:grpSpPr>
          <a:xfrm>
            <a:off x="5219729" y="5034258"/>
            <a:ext cx="822960" cy="1029501"/>
            <a:chOff x="5219729" y="5034258"/>
            <a:chExt cx="822960" cy="1029501"/>
          </a:xfrm>
        </p:grpSpPr>
        <p:sp>
          <p:nvSpPr>
            <p:cNvPr id="186" name="Rectangle: Rounded Corners 185">
              <a:extLst>
                <a:ext uri="{FF2B5EF4-FFF2-40B4-BE49-F238E27FC236}">
                  <a16:creationId xmlns:a16="http://schemas.microsoft.com/office/drawing/2014/main" id="{FF4DA065-6276-4C85-96BF-3E2A5BE5DC17}"/>
                </a:ext>
              </a:extLst>
            </p:cNvPr>
            <p:cNvSpPr/>
            <p:nvPr/>
          </p:nvSpPr>
          <p:spPr bwMode="auto">
            <a:xfrm>
              <a:off x="5219729" y="503425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85" name="Title 1">
              <a:extLst>
                <a:ext uri="{FF2B5EF4-FFF2-40B4-BE49-F238E27FC236}">
                  <a16:creationId xmlns:a16="http://schemas.microsoft.com/office/drawing/2014/main" id="{D125F2D9-F9E5-46BB-884D-E1872394F082}"/>
                </a:ext>
              </a:extLst>
            </p:cNvPr>
            <p:cNvSpPr txBox="1">
              <a:spLocks/>
            </p:cNvSpPr>
            <p:nvPr/>
          </p:nvSpPr>
          <p:spPr>
            <a:xfrm>
              <a:off x="5291044" y="5909871"/>
              <a:ext cx="680330" cy="153888"/>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CI/CD</a:t>
              </a:r>
            </a:p>
          </p:txBody>
        </p:sp>
        <p:grpSp>
          <p:nvGrpSpPr>
            <p:cNvPr id="15" name="Group 14">
              <a:extLst>
                <a:ext uri="{FF2B5EF4-FFF2-40B4-BE49-F238E27FC236}">
                  <a16:creationId xmlns:a16="http://schemas.microsoft.com/office/drawing/2014/main" id="{C5C91867-EE96-432D-85C4-A28576CB5B44}"/>
                </a:ext>
              </a:extLst>
            </p:cNvPr>
            <p:cNvGrpSpPr/>
            <p:nvPr/>
          </p:nvGrpSpPr>
          <p:grpSpPr>
            <a:xfrm>
              <a:off x="5375751" y="5191847"/>
              <a:ext cx="510917" cy="507782"/>
              <a:chOff x="4117181" y="5754173"/>
              <a:chExt cx="542082" cy="538756"/>
            </a:xfrm>
          </p:grpSpPr>
          <p:sp>
            <p:nvSpPr>
              <p:cNvPr id="4" name="Freeform: Shape 3">
                <a:extLst>
                  <a:ext uri="{FF2B5EF4-FFF2-40B4-BE49-F238E27FC236}">
                    <a16:creationId xmlns:a16="http://schemas.microsoft.com/office/drawing/2014/main" id="{03FD38D9-85FE-4C8F-BDB9-D3354DE58727}"/>
                  </a:ext>
                </a:extLst>
              </p:cNvPr>
              <p:cNvSpPr/>
              <p:nvPr/>
            </p:nvSpPr>
            <p:spPr>
              <a:xfrm>
                <a:off x="4117181" y="6153251"/>
                <a:ext cx="139678" cy="139678"/>
              </a:xfrm>
              <a:custGeom>
                <a:avLst/>
                <a:gdLst>
                  <a:gd name="connsiteX0" fmla="*/ 4988 w 139677"/>
                  <a:gd name="connsiteY0" fmla="*/ 4988 h 139677"/>
                  <a:gd name="connsiteX1" fmla="*/ 44896 w 139677"/>
                  <a:gd name="connsiteY1" fmla="*/ 4988 h 139677"/>
                  <a:gd name="connsiteX2" fmla="*/ 44896 w 139677"/>
                  <a:gd name="connsiteY2" fmla="*/ 98107 h 139677"/>
                  <a:gd name="connsiteX3" fmla="*/ 138015 w 139677"/>
                  <a:gd name="connsiteY3" fmla="*/ 98107 h 139677"/>
                  <a:gd name="connsiteX4" fmla="*/ 138015 w 139677"/>
                  <a:gd name="connsiteY4" fmla="*/ 138014 h 139677"/>
                  <a:gd name="connsiteX5" fmla="*/ 4988 w 139677"/>
                  <a:gd name="connsiteY5" fmla="*/ 138014 h 139677"/>
                  <a:gd name="connsiteX6" fmla="*/ 4988 w 139677"/>
                  <a:gd name="connsiteY6" fmla="*/ 4988 h 139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77" h="139677">
                    <a:moveTo>
                      <a:pt x="4988" y="4988"/>
                    </a:moveTo>
                    <a:lnTo>
                      <a:pt x="44896" y="4988"/>
                    </a:lnTo>
                    <a:lnTo>
                      <a:pt x="44896" y="98107"/>
                    </a:lnTo>
                    <a:lnTo>
                      <a:pt x="138015" y="98107"/>
                    </a:lnTo>
                    <a:lnTo>
                      <a:pt x="138015" y="138014"/>
                    </a:lnTo>
                    <a:lnTo>
                      <a:pt x="4988" y="138014"/>
                    </a:lnTo>
                    <a:lnTo>
                      <a:pt x="4988" y="4988"/>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5" name="Freeform: Shape 4">
                <a:extLst>
                  <a:ext uri="{FF2B5EF4-FFF2-40B4-BE49-F238E27FC236}">
                    <a16:creationId xmlns:a16="http://schemas.microsoft.com/office/drawing/2014/main" id="{29253A3A-A098-430E-873E-1E48D014C250}"/>
                  </a:ext>
                </a:extLst>
              </p:cNvPr>
              <p:cNvSpPr/>
              <p:nvPr/>
            </p:nvSpPr>
            <p:spPr>
              <a:xfrm>
                <a:off x="4117181" y="5887199"/>
                <a:ext cx="405730" cy="405730"/>
              </a:xfrm>
              <a:custGeom>
                <a:avLst/>
                <a:gdLst>
                  <a:gd name="connsiteX0" fmla="*/ 4988 w 405730"/>
                  <a:gd name="connsiteY0" fmla="*/ 27159 h 405730"/>
                  <a:gd name="connsiteX1" fmla="*/ 4988 w 405730"/>
                  <a:gd name="connsiteY1" fmla="*/ 149100 h 405730"/>
                  <a:gd name="connsiteX2" fmla="*/ 82587 w 405730"/>
                  <a:gd name="connsiteY2" fmla="*/ 229003 h 405730"/>
                  <a:gd name="connsiteX3" fmla="*/ 115844 w 405730"/>
                  <a:gd name="connsiteY3" fmla="*/ 193442 h 405730"/>
                  <a:gd name="connsiteX4" fmla="*/ 215614 w 405730"/>
                  <a:gd name="connsiteY4" fmla="*/ 293212 h 405730"/>
                  <a:gd name="connsiteX5" fmla="*/ 182357 w 405730"/>
                  <a:gd name="connsiteY5" fmla="*/ 326468 h 405730"/>
                  <a:gd name="connsiteX6" fmla="*/ 259955 w 405730"/>
                  <a:gd name="connsiteY6" fmla="*/ 404067 h 405730"/>
                  <a:gd name="connsiteX7" fmla="*/ 381896 w 405730"/>
                  <a:gd name="connsiteY7" fmla="*/ 404067 h 405730"/>
                  <a:gd name="connsiteX8" fmla="*/ 404067 w 405730"/>
                  <a:gd name="connsiteY8" fmla="*/ 381896 h 405730"/>
                  <a:gd name="connsiteX9" fmla="*/ 404067 w 405730"/>
                  <a:gd name="connsiteY9" fmla="*/ 204528 h 405730"/>
                  <a:gd name="connsiteX10" fmla="*/ 204528 w 405730"/>
                  <a:gd name="connsiteY10" fmla="*/ 4988 h 405730"/>
                  <a:gd name="connsiteX11" fmla="*/ 27160 w 405730"/>
                  <a:gd name="connsiteY11" fmla="*/ 4988 h 405730"/>
                  <a:gd name="connsiteX12" fmla="*/ 4988 w 405730"/>
                  <a:gd name="connsiteY12" fmla="*/ 27159 h 40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5730" h="405730">
                    <a:moveTo>
                      <a:pt x="4988" y="27159"/>
                    </a:moveTo>
                    <a:lnTo>
                      <a:pt x="4988" y="149100"/>
                    </a:lnTo>
                    <a:lnTo>
                      <a:pt x="82587" y="229003"/>
                    </a:lnTo>
                    <a:lnTo>
                      <a:pt x="115844" y="193442"/>
                    </a:lnTo>
                    <a:lnTo>
                      <a:pt x="215614" y="293212"/>
                    </a:lnTo>
                    <a:lnTo>
                      <a:pt x="182357" y="326468"/>
                    </a:lnTo>
                    <a:lnTo>
                      <a:pt x="259955" y="404067"/>
                    </a:lnTo>
                    <a:lnTo>
                      <a:pt x="381896" y="404067"/>
                    </a:lnTo>
                    <a:cubicBezTo>
                      <a:pt x="394141" y="404067"/>
                      <a:pt x="404067" y="394141"/>
                      <a:pt x="404067" y="381896"/>
                    </a:cubicBezTo>
                    <a:lnTo>
                      <a:pt x="404067" y="204528"/>
                    </a:lnTo>
                    <a:lnTo>
                      <a:pt x="204528" y="4988"/>
                    </a:lnTo>
                    <a:lnTo>
                      <a:pt x="27160" y="4988"/>
                    </a:lnTo>
                    <a:cubicBezTo>
                      <a:pt x="14915" y="4988"/>
                      <a:pt x="4988" y="14915"/>
                      <a:pt x="4988" y="27159"/>
                    </a:cubicBez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6" name="Freeform: Shape 5">
                <a:extLst>
                  <a:ext uri="{FF2B5EF4-FFF2-40B4-BE49-F238E27FC236}">
                    <a16:creationId xmlns:a16="http://schemas.microsoft.com/office/drawing/2014/main" id="{68F2DD04-6595-401D-9BE0-B04A5E2893BD}"/>
                  </a:ext>
                </a:extLst>
              </p:cNvPr>
              <p:cNvSpPr/>
              <p:nvPr/>
            </p:nvSpPr>
            <p:spPr>
              <a:xfrm>
                <a:off x="4200322" y="5754173"/>
                <a:ext cx="458941" cy="458941"/>
              </a:xfrm>
              <a:custGeom>
                <a:avLst/>
                <a:gdLst>
                  <a:gd name="connsiteX0" fmla="*/ 4988 w 458940"/>
                  <a:gd name="connsiteY0" fmla="*/ 312174 h 458940"/>
                  <a:gd name="connsiteX1" fmla="*/ 210070 w 458940"/>
                  <a:gd name="connsiteY1" fmla="*/ 4988 h 458940"/>
                  <a:gd name="connsiteX2" fmla="*/ 453952 w 458940"/>
                  <a:gd name="connsiteY2" fmla="*/ 4988 h 458940"/>
                  <a:gd name="connsiteX3" fmla="*/ 453952 w 458940"/>
                  <a:gd name="connsiteY3" fmla="*/ 248870 h 458940"/>
                  <a:gd name="connsiteX4" fmla="*/ 146767 w 458940"/>
                  <a:gd name="connsiteY4" fmla="*/ 453952 h 458940"/>
                  <a:gd name="connsiteX5" fmla="*/ 4988 w 458940"/>
                  <a:gd name="connsiteY5" fmla="*/ 312174 h 4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40" h="458940">
                    <a:moveTo>
                      <a:pt x="4988" y="312174"/>
                    </a:moveTo>
                    <a:lnTo>
                      <a:pt x="210070" y="4988"/>
                    </a:lnTo>
                    <a:lnTo>
                      <a:pt x="453952" y="4988"/>
                    </a:lnTo>
                    <a:lnTo>
                      <a:pt x="453952" y="248870"/>
                    </a:lnTo>
                    <a:lnTo>
                      <a:pt x="146767" y="453952"/>
                    </a:lnTo>
                    <a:lnTo>
                      <a:pt x="4988" y="312174"/>
                    </a:lnTo>
                    <a:close/>
                  </a:path>
                </a:pathLst>
              </a:custGeom>
              <a:solidFill>
                <a:srgbClr val="0078D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8" name="Freeform: Shape 7">
                <a:extLst>
                  <a:ext uri="{FF2B5EF4-FFF2-40B4-BE49-F238E27FC236}">
                    <a16:creationId xmlns:a16="http://schemas.microsoft.com/office/drawing/2014/main" id="{DA984796-A8FC-4DCC-ABE0-A6C18B9360BF}"/>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9" name="Freeform: Shape 8">
                <a:extLst>
                  <a:ext uri="{FF2B5EF4-FFF2-40B4-BE49-F238E27FC236}">
                    <a16:creationId xmlns:a16="http://schemas.microsoft.com/office/drawing/2014/main" id="{AA1D138B-B299-40F8-9284-245A4223EAA5}"/>
                  </a:ext>
                </a:extLst>
              </p:cNvPr>
              <p:cNvSpPr/>
              <p:nvPr/>
            </p:nvSpPr>
            <p:spPr>
              <a:xfrm>
                <a:off x="4227769" y="5973631"/>
                <a:ext cx="206191" cy="206191"/>
              </a:xfrm>
              <a:custGeom>
                <a:avLst/>
                <a:gdLst>
                  <a:gd name="connsiteX0" fmla="*/ 4988 w 206190"/>
                  <a:gd name="connsiteY0" fmla="*/ 174265 h 206190"/>
                  <a:gd name="connsiteX1" fmla="*/ 174264 w 206190"/>
                  <a:gd name="connsiteY1" fmla="*/ 4988 h 206190"/>
                  <a:gd name="connsiteX2" fmla="*/ 207044 w 206190"/>
                  <a:gd name="connsiteY2" fmla="*/ 37768 h 206190"/>
                  <a:gd name="connsiteX3" fmla="*/ 37768 w 206190"/>
                  <a:gd name="connsiteY3" fmla="*/ 207045 h 206190"/>
                  <a:gd name="connsiteX4" fmla="*/ 4988 w 206190"/>
                  <a:gd name="connsiteY4" fmla="*/ 174265 h 206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90" h="206190">
                    <a:moveTo>
                      <a:pt x="4988" y="174265"/>
                    </a:moveTo>
                    <a:lnTo>
                      <a:pt x="174264" y="4988"/>
                    </a:lnTo>
                    <a:lnTo>
                      <a:pt x="207044" y="37768"/>
                    </a:lnTo>
                    <a:lnTo>
                      <a:pt x="37768" y="207045"/>
                    </a:lnTo>
                    <a:lnTo>
                      <a:pt x="4988" y="174265"/>
                    </a:lnTo>
                    <a:close/>
                  </a:path>
                </a:pathLst>
              </a:custGeom>
              <a:solidFill>
                <a:srgbClr val="005EA4"/>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1" name="Freeform: Shape 10">
                <a:extLst>
                  <a:ext uri="{FF2B5EF4-FFF2-40B4-BE49-F238E27FC236}">
                    <a16:creationId xmlns:a16="http://schemas.microsoft.com/office/drawing/2014/main" id="{22D7E2A3-EC6B-447E-847E-CE274966DDE9}"/>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rgbClr val="0A44C2"/>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sp>
            <p:nvSpPr>
              <p:cNvPr id="12" name="Freeform: Shape 11">
                <a:extLst>
                  <a:ext uri="{FF2B5EF4-FFF2-40B4-BE49-F238E27FC236}">
                    <a16:creationId xmlns:a16="http://schemas.microsoft.com/office/drawing/2014/main" id="{BAB0B794-A9F7-4895-8FAF-3FA43701852E}"/>
                  </a:ext>
                </a:extLst>
              </p:cNvPr>
              <p:cNvSpPr/>
              <p:nvPr/>
            </p:nvSpPr>
            <p:spPr>
              <a:xfrm>
                <a:off x="4449746" y="5820686"/>
                <a:ext cx="139678" cy="139678"/>
              </a:xfrm>
              <a:custGeom>
                <a:avLst/>
                <a:gdLst>
                  <a:gd name="connsiteX0" fmla="*/ 71502 w 139677"/>
                  <a:gd name="connsiteY0" fmla="*/ 138015 h 139677"/>
                  <a:gd name="connsiteX1" fmla="*/ 138015 w 139677"/>
                  <a:gd name="connsiteY1" fmla="*/ 71502 h 139677"/>
                  <a:gd name="connsiteX2" fmla="*/ 71502 w 139677"/>
                  <a:gd name="connsiteY2" fmla="*/ 4988 h 139677"/>
                  <a:gd name="connsiteX3" fmla="*/ 4988 w 139677"/>
                  <a:gd name="connsiteY3" fmla="*/ 71502 h 139677"/>
                  <a:gd name="connsiteX4" fmla="*/ 71502 w 139677"/>
                  <a:gd name="connsiteY4" fmla="*/ 138015 h 139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77" h="139677">
                    <a:moveTo>
                      <a:pt x="71502" y="138015"/>
                    </a:moveTo>
                    <a:cubicBezTo>
                      <a:pt x="108235" y="138015"/>
                      <a:pt x="138015" y="108235"/>
                      <a:pt x="138015" y="71502"/>
                    </a:cubicBezTo>
                    <a:cubicBezTo>
                      <a:pt x="138015" y="34768"/>
                      <a:pt x="108235" y="4988"/>
                      <a:pt x="71502" y="4988"/>
                    </a:cubicBezTo>
                    <a:cubicBezTo>
                      <a:pt x="34768" y="4988"/>
                      <a:pt x="4988" y="34768"/>
                      <a:pt x="4988" y="71502"/>
                    </a:cubicBezTo>
                    <a:cubicBezTo>
                      <a:pt x="4988" y="108235"/>
                      <a:pt x="34768" y="138015"/>
                      <a:pt x="71502" y="138015"/>
                    </a:cubicBezTo>
                    <a:close/>
                  </a:path>
                </a:pathLst>
              </a:custGeom>
              <a:solidFill>
                <a:schemeClr val="bg1"/>
              </a:solidFill>
              <a:ln w="9525" cap="flat">
                <a:noFill/>
                <a:prstDash val="solid"/>
                <a:miter/>
              </a:ln>
            </p:spPr>
            <p:txBody>
              <a:bodyPr rtlCol="0" anchor="ctr"/>
              <a:lstStyle/>
              <a:p>
                <a:endParaRPr lang="en-US">
                  <a:gradFill>
                    <a:gsLst>
                      <a:gs pos="0">
                        <a:schemeClr val="tx1"/>
                      </a:gs>
                      <a:gs pos="100000">
                        <a:schemeClr val="tx1"/>
                      </a:gs>
                    </a:gsLst>
                    <a:lin ang="5400000" scaled="1"/>
                  </a:gradFill>
                </a:endParaRPr>
              </a:p>
            </p:txBody>
          </p:sp>
        </p:grpSp>
      </p:grpSp>
      <p:grpSp>
        <p:nvGrpSpPr>
          <p:cNvPr id="131" name="Group 130">
            <a:extLst>
              <a:ext uri="{FF2B5EF4-FFF2-40B4-BE49-F238E27FC236}">
                <a16:creationId xmlns:a16="http://schemas.microsoft.com/office/drawing/2014/main" id="{524C0C31-D855-4354-B411-49198680248D}"/>
              </a:ext>
            </a:extLst>
          </p:cNvPr>
          <p:cNvGrpSpPr/>
          <p:nvPr/>
        </p:nvGrpSpPr>
        <p:grpSpPr>
          <a:xfrm>
            <a:off x="8620067" y="5558318"/>
            <a:ext cx="533589" cy="533589"/>
            <a:chOff x="9572166" y="4425234"/>
            <a:chExt cx="533589" cy="533589"/>
          </a:xfrm>
        </p:grpSpPr>
        <p:sp>
          <p:nvSpPr>
            <p:cNvPr id="160" name="Rectangle: Rounded Corners 159">
              <a:extLst>
                <a:ext uri="{FF2B5EF4-FFF2-40B4-BE49-F238E27FC236}">
                  <a16:creationId xmlns:a16="http://schemas.microsoft.com/office/drawing/2014/main" id="{7384EDC5-A1C0-4443-ADF8-B1F506056E50}"/>
                </a:ext>
              </a:extLst>
            </p:cNvPr>
            <p:cNvSpPr/>
            <p:nvPr/>
          </p:nvSpPr>
          <p:spPr bwMode="auto">
            <a:xfrm>
              <a:off x="9572166" y="4425234"/>
              <a:ext cx="533589" cy="5335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1" name="Database_EFC7" title="Icon of a cylinder">
              <a:extLst>
                <a:ext uri="{FF2B5EF4-FFF2-40B4-BE49-F238E27FC236}">
                  <a16:creationId xmlns:a16="http://schemas.microsoft.com/office/drawing/2014/main" id="{1EC355AE-C6EB-4853-AC9D-F67280CBBB6E}"/>
                </a:ext>
              </a:extLst>
            </p:cNvPr>
            <p:cNvSpPr>
              <a:spLocks noChangeAspect="1" noEditPoints="1"/>
            </p:cNvSpPr>
            <p:nvPr/>
          </p:nvSpPr>
          <p:spPr bwMode="auto">
            <a:xfrm>
              <a:off x="9708818" y="4522864"/>
              <a:ext cx="260285" cy="33832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C5A8029B-F518-422F-A864-F900BD8FA43D}"/>
              </a:ext>
            </a:extLst>
          </p:cNvPr>
          <p:cNvGrpSpPr/>
          <p:nvPr/>
        </p:nvGrpSpPr>
        <p:grpSpPr>
          <a:xfrm>
            <a:off x="8678678" y="2789645"/>
            <a:ext cx="401289" cy="401289"/>
            <a:chOff x="8136055" y="2789646"/>
            <a:chExt cx="401289" cy="401289"/>
          </a:xfrm>
        </p:grpSpPr>
        <p:sp>
          <p:nvSpPr>
            <p:cNvPr id="165" name="Rectangle: Rounded Corners 164">
              <a:extLst>
                <a:ext uri="{FF2B5EF4-FFF2-40B4-BE49-F238E27FC236}">
                  <a16:creationId xmlns:a16="http://schemas.microsoft.com/office/drawing/2014/main" id="{9B503D1A-D0C3-4E6E-BBF1-89D53EEB9EC8}"/>
                </a:ext>
              </a:extLst>
            </p:cNvPr>
            <p:cNvSpPr/>
            <p:nvPr/>
          </p:nvSpPr>
          <p:spPr bwMode="auto">
            <a:xfrm>
              <a:off x="8136055" y="2789646"/>
              <a:ext cx="401289" cy="401289"/>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166" name="Graphic 165">
              <a:extLst>
                <a:ext uri="{FF2B5EF4-FFF2-40B4-BE49-F238E27FC236}">
                  <a16:creationId xmlns:a16="http://schemas.microsoft.com/office/drawing/2014/main" id="{351E4D5C-1B5F-41A3-B050-AE36FBFE082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4361" y="2867952"/>
              <a:ext cx="244676" cy="244676"/>
            </a:xfrm>
            <a:prstGeom prst="rect">
              <a:avLst/>
            </a:prstGeom>
          </p:spPr>
        </p:pic>
      </p:grpSp>
      <p:sp>
        <p:nvSpPr>
          <p:cNvPr id="2" name="Title 1">
            <a:extLst>
              <a:ext uri="{FF2B5EF4-FFF2-40B4-BE49-F238E27FC236}">
                <a16:creationId xmlns:a16="http://schemas.microsoft.com/office/drawing/2014/main" id="{D2AC1A76-E053-495D-842E-84987F7C54B7}"/>
              </a:ext>
            </a:extLst>
          </p:cNvPr>
          <p:cNvSpPr>
            <a:spLocks noGrp="1"/>
          </p:cNvSpPr>
          <p:nvPr>
            <p:ph type="title"/>
          </p:nvPr>
        </p:nvSpPr>
        <p:spPr/>
        <p:txBody>
          <a:bodyPr/>
          <a:lstStyle/>
          <a:p>
            <a:r>
              <a:rPr lang="en-US"/>
              <a:t>End-to-end experience</a:t>
            </a:r>
          </a:p>
        </p:txBody>
      </p:sp>
    </p:spTree>
    <p:extLst>
      <p:ext uri="{BB962C8B-B14F-4D97-AF65-F5344CB8AC3E}">
        <p14:creationId xmlns:p14="http://schemas.microsoft.com/office/powerpoint/2010/main" val="36103864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455995" y="1685904"/>
            <a:ext cx="11306469" cy="403137"/>
          </a:xfrm>
        </p:spPr>
        <p:txBody>
          <a:bodyPr>
            <a:spAutoFit/>
          </a:bodyPr>
          <a:lstStyle/>
          <a:p>
            <a:pPr algn="ctr"/>
            <a:r>
              <a:rPr lang="en-US" sz="3600" spc="-50">
                <a:gradFill>
                  <a:gsLst>
                    <a:gs pos="0">
                      <a:schemeClr val="tx1"/>
                    </a:gs>
                    <a:gs pos="100000">
                      <a:schemeClr val="tx1"/>
                    </a:gs>
                  </a:gsLst>
                  <a:lin ang="5400000" scaled="1"/>
                </a:gradFill>
              </a:rPr>
              <a:t>Secure your Kubernetes environment</a:t>
            </a:r>
          </a:p>
        </p:txBody>
      </p:sp>
      <p:sp>
        <p:nvSpPr>
          <p:cNvPr id="16" name="Oval 15">
            <a:extLst>
              <a:ext uri="{FF2B5EF4-FFF2-40B4-BE49-F238E27FC236}">
                <a16:creationId xmlns:a16="http://schemas.microsoft.com/office/drawing/2014/main" id="{52ADFEF4-7C7E-434A-8107-7667F2B83B8B}"/>
              </a:ext>
            </a:extLst>
          </p:cNvPr>
          <p:cNvSpPr/>
          <p:nvPr/>
        </p:nvSpPr>
        <p:spPr bwMode="auto">
          <a:xfrm rot="16200000">
            <a:off x="2509834"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18" name="Straight Connector 17">
            <a:extLst>
              <a:ext uri="{FF2B5EF4-FFF2-40B4-BE49-F238E27FC236}">
                <a16:creationId xmlns:a16="http://schemas.microsoft.com/office/drawing/2014/main" id="{2AAFDEF5-2D42-491B-B0C6-CAD9AB3F349D}"/>
              </a:ext>
            </a:extLst>
          </p:cNvPr>
          <p:cNvCxnSpPr>
            <a:cxnSpLocks/>
          </p:cNvCxnSpPr>
          <p:nvPr/>
        </p:nvCxnSpPr>
        <p:spPr>
          <a:xfrm>
            <a:off x="2772725"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6D5641-CB96-41BA-862B-712968B4DA45}"/>
              </a:ext>
            </a:extLst>
          </p:cNvPr>
          <p:cNvSpPr/>
          <p:nvPr/>
        </p:nvSpPr>
        <p:spPr bwMode="auto">
          <a:xfrm rot="16200000">
            <a:off x="4727346"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a:extLst>
              <a:ext uri="{FF2B5EF4-FFF2-40B4-BE49-F238E27FC236}">
                <a16:creationId xmlns:a16="http://schemas.microsoft.com/office/drawing/2014/main" id="{F13C1BC6-1892-4B35-BE8D-91C26F6A7038}"/>
              </a:ext>
            </a:extLst>
          </p:cNvPr>
          <p:cNvSpPr/>
          <p:nvPr/>
        </p:nvSpPr>
        <p:spPr bwMode="auto">
          <a:xfrm rot="16200000">
            <a:off x="6944859"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a:extLst>
              <a:ext uri="{FF2B5EF4-FFF2-40B4-BE49-F238E27FC236}">
                <a16:creationId xmlns:a16="http://schemas.microsoft.com/office/drawing/2014/main" id="{70C2A554-3049-4E55-BC98-4430C9F2EFC8}"/>
              </a:ext>
            </a:extLst>
          </p:cNvPr>
          <p:cNvSpPr/>
          <p:nvPr/>
        </p:nvSpPr>
        <p:spPr bwMode="auto">
          <a:xfrm rot="16200000">
            <a:off x="9162371" y="5454075"/>
            <a:ext cx="144024" cy="144024"/>
          </a:xfrm>
          <a:prstGeom prst="ellipse">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22" name="Straight Connector 21">
            <a:extLst>
              <a:ext uri="{FF2B5EF4-FFF2-40B4-BE49-F238E27FC236}">
                <a16:creationId xmlns:a16="http://schemas.microsoft.com/office/drawing/2014/main" id="{7D5AD651-5077-4E9D-A7C3-4A594EC65AFF}"/>
              </a:ext>
            </a:extLst>
          </p:cNvPr>
          <p:cNvCxnSpPr>
            <a:cxnSpLocks/>
          </p:cNvCxnSpPr>
          <p:nvPr/>
        </p:nvCxnSpPr>
        <p:spPr>
          <a:xfrm>
            <a:off x="4990237"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47C6DF-6EA8-4D4E-B26D-22FDF1C30058}"/>
              </a:ext>
            </a:extLst>
          </p:cNvPr>
          <p:cNvCxnSpPr>
            <a:cxnSpLocks/>
          </p:cNvCxnSpPr>
          <p:nvPr/>
        </p:nvCxnSpPr>
        <p:spPr>
          <a:xfrm>
            <a:off x="7207749" y="5526087"/>
            <a:ext cx="1835755"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A6D4440-FC00-4F49-BD8E-CDC82B626611}"/>
              </a:ext>
            </a:extLst>
          </p:cNvPr>
          <p:cNvGrpSpPr/>
          <p:nvPr/>
        </p:nvGrpSpPr>
        <p:grpSpPr>
          <a:xfrm>
            <a:off x="8184518" y="2713235"/>
            <a:ext cx="2097940" cy="2089487"/>
            <a:chOff x="8184518" y="2713235"/>
            <a:chExt cx="2097940" cy="2089487"/>
          </a:xfrm>
        </p:grpSpPr>
        <p:sp>
          <p:nvSpPr>
            <p:cNvPr id="28" name="TextBox 27">
              <a:extLst>
                <a:ext uri="{FF2B5EF4-FFF2-40B4-BE49-F238E27FC236}">
                  <a16:creationId xmlns:a16="http://schemas.microsoft.com/office/drawing/2014/main" id="{7DBF731B-B68C-435C-AEDB-E8B52B3494FF}"/>
                </a:ext>
              </a:extLst>
            </p:cNvPr>
            <p:cNvSpPr txBox="1"/>
            <p:nvPr/>
          </p:nvSpPr>
          <p:spPr>
            <a:xfrm>
              <a:off x="8184518" y="3668474"/>
              <a:ext cx="2097940" cy="1134248"/>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Compliant Kubernetes service with certifications covering SOC, HIPAA, and PCI</a:t>
              </a:r>
            </a:p>
          </p:txBody>
        </p:sp>
        <p:sp>
          <p:nvSpPr>
            <p:cNvPr id="29" name="brain_2" title="Icon of a brain with circles and connection lines inside">
              <a:extLst>
                <a:ext uri="{FF2B5EF4-FFF2-40B4-BE49-F238E27FC236}">
                  <a16:creationId xmlns:a16="http://schemas.microsoft.com/office/drawing/2014/main" id="{72907745-D554-4C44-8A0E-0AAD602D968C}"/>
                </a:ext>
              </a:extLst>
            </p:cNvPr>
            <p:cNvSpPr>
              <a:spLocks noChangeAspect="1" noEditPoints="1"/>
            </p:cNvSpPr>
            <p:nvPr/>
          </p:nvSpPr>
          <p:spPr bwMode="auto">
            <a:xfrm>
              <a:off x="8731522" y="2713235"/>
              <a:ext cx="1003931" cy="673166"/>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D48C6819-F571-4430-BC9D-D18035D5B8A6}"/>
              </a:ext>
            </a:extLst>
          </p:cNvPr>
          <p:cNvGrpSpPr/>
          <p:nvPr/>
        </p:nvGrpSpPr>
        <p:grpSpPr>
          <a:xfrm>
            <a:off x="1327837" y="2691206"/>
            <a:ext cx="2508019" cy="1689343"/>
            <a:chOff x="1327837" y="2691206"/>
            <a:chExt cx="2508019" cy="1689343"/>
          </a:xfrm>
        </p:grpSpPr>
        <p:sp>
          <p:nvSpPr>
            <p:cNvPr id="25" name="TextBox 24">
              <a:extLst>
                <a:ext uri="{FF2B5EF4-FFF2-40B4-BE49-F238E27FC236}">
                  <a16:creationId xmlns:a16="http://schemas.microsoft.com/office/drawing/2014/main" id="{EEC66DC2-512D-4538-9C5A-716A7E729DB3}"/>
                </a:ext>
              </a:extLst>
            </p:cNvPr>
            <p:cNvSpPr txBox="1"/>
            <p:nvPr/>
          </p:nvSpPr>
          <p:spPr>
            <a:xfrm>
              <a:off x="1327837" y="3668475"/>
              <a:ext cx="2508019"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Control access through </a:t>
              </a:r>
              <a:b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b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AAD and RBAC</a:t>
              </a:r>
            </a:p>
          </p:txBody>
        </p:sp>
        <p:sp>
          <p:nvSpPr>
            <p:cNvPr id="30" name="network" title="Icon of a device or computer network">
              <a:extLst>
                <a:ext uri="{FF2B5EF4-FFF2-40B4-BE49-F238E27FC236}">
                  <a16:creationId xmlns:a16="http://schemas.microsoft.com/office/drawing/2014/main" id="{A13D3B33-064E-4595-B516-2D370BBE545B}"/>
                </a:ext>
              </a:extLst>
            </p:cNvPr>
            <p:cNvSpPr>
              <a:spLocks noChangeAspect="1" noEditPoints="1"/>
            </p:cNvSpPr>
            <p:nvPr/>
          </p:nvSpPr>
          <p:spPr bwMode="auto">
            <a:xfrm>
              <a:off x="2155546" y="2691206"/>
              <a:ext cx="708576" cy="737794"/>
            </a:xfrm>
            <a:custGeom>
              <a:avLst/>
              <a:gdLst>
                <a:gd name="T0" fmla="*/ 328 w 388"/>
                <a:gd name="T1" fmla="*/ 260 h 404"/>
                <a:gd name="T2" fmla="*/ 15 w 388"/>
                <a:gd name="T3" fmla="*/ 260 h 404"/>
                <a:gd name="T4" fmla="*/ 15 w 388"/>
                <a:gd name="T5" fmla="*/ 57 h 404"/>
                <a:gd name="T6" fmla="*/ 328 w 388"/>
                <a:gd name="T7" fmla="*/ 57 h 404"/>
                <a:gd name="T8" fmla="*/ 328 w 388"/>
                <a:gd name="T9" fmla="*/ 260 h 404"/>
                <a:gd name="T10" fmla="*/ 328 w 388"/>
                <a:gd name="T11" fmla="*/ 203 h 404"/>
                <a:gd name="T12" fmla="*/ 388 w 388"/>
                <a:gd name="T13" fmla="*/ 203 h 404"/>
                <a:gd name="T14" fmla="*/ 388 w 388"/>
                <a:gd name="T15" fmla="*/ 0 h 404"/>
                <a:gd name="T16" fmla="*/ 69 w 388"/>
                <a:gd name="T17" fmla="*/ 0 h 404"/>
                <a:gd name="T18" fmla="*/ 69 w 388"/>
                <a:gd name="T19" fmla="*/ 57 h 404"/>
                <a:gd name="T20" fmla="*/ 271 w 388"/>
                <a:gd name="T21" fmla="*/ 404 h 404"/>
                <a:gd name="T22" fmla="*/ 271 w 388"/>
                <a:gd name="T23" fmla="*/ 347 h 404"/>
                <a:gd name="T24" fmla="*/ 215 w 388"/>
                <a:gd name="T25" fmla="*/ 347 h 404"/>
                <a:gd name="T26" fmla="*/ 215 w 388"/>
                <a:gd name="T27" fmla="*/ 318 h 404"/>
                <a:gd name="T28" fmla="*/ 157 w 388"/>
                <a:gd name="T29" fmla="*/ 318 h 404"/>
                <a:gd name="T30" fmla="*/ 157 w 388"/>
                <a:gd name="T31" fmla="*/ 347 h 404"/>
                <a:gd name="T32" fmla="*/ 97 w 388"/>
                <a:gd name="T33" fmla="*/ 347 h 404"/>
                <a:gd name="T34" fmla="*/ 97 w 388"/>
                <a:gd name="T35" fmla="*/ 404 h 404"/>
                <a:gd name="T36" fmla="*/ 187 w 388"/>
                <a:gd name="T37" fmla="*/ 404 h 404"/>
                <a:gd name="T38" fmla="*/ 271 w 388"/>
                <a:gd name="T39" fmla="*/ 404 h 404"/>
                <a:gd name="T40" fmla="*/ 97 w 388"/>
                <a:gd name="T41" fmla="*/ 374 h 404"/>
                <a:gd name="T42" fmla="*/ 0 w 388"/>
                <a:gd name="T43" fmla="*/ 374 h 404"/>
                <a:gd name="T44" fmla="*/ 271 w 388"/>
                <a:gd name="T45" fmla="*/ 374 h 404"/>
                <a:gd name="T46" fmla="*/ 369 w 388"/>
                <a:gd name="T47" fmla="*/ 374 h 404"/>
                <a:gd name="T48" fmla="*/ 184 w 388"/>
                <a:gd name="T49" fmla="*/ 318 h 404"/>
                <a:gd name="T50" fmla="*/ 184 w 388"/>
                <a:gd name="T51" fmla="*/ 260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88" h="404">
                  <a:moveTo>
                    <a:pt x="328" y="260"/>
                  </a:moveTo>
                  <a:lnTo>
                    <a:pt x="15" y="260"/>
                  </a:lnTo>
                  <a:lnTo>
                    <a:pt x="15" y="57"/>
                  </a:lnTo>
                  <a:lnTo>
                    <a:pt x="328" y="57"/>
                  </a:lnTo>
                  <a:lnTo>
                    <a:pt x="328" y="260"/>
                  </a:lnTo>
                  <a:moveTo>
                    <a:pt x="328" y="203"/>
                  </a:moveTo>
                  <a:lnTo>
                    <a:pt x="388" y="203"/>
                  </a:lnTo>
                  <a:lnTo>
                    <a:pt x="388" y="0"/>
                  </a:lnTo>
                  <a:lnTo>
                    <a:pt x="69" y="0"/>
                  </a:lnTo>
                  <a:lnTo>
                    <a:pt x="69" y="57"/>
                  </a:lnTo>
                  <a:moveTo>
                    <a:pt x="271" y="404"/>
                  </a:moveTo>
                  <a:lnTo>
                    <a:pt x="271" y="347"/>
                  </a:lnTo>
                  <a:lnTo>
                    <a:pt x="215" y="347"/>
                  </a:lnTo>
                  <a:lnTo>
                    <a:pt x="215" y="318"/>
                  </a:lnTo>
                  <a:lnTo>
                    <a:pt x="157" y="318"/>
                  </a:lnTo>
                  <a:lnTo>
                    <a:pt x="157" y="347"/>
                  </a:lnTo>
                  <a:lnTo>
                    <a:pt x="97" y="347"/>
                  </a:lnTo>
                  <a:lnTo>
                    <a:pt x="97" y="404"/>
                  </a:lnTo>
                  <a:lnTo>
                    <a:pt x="187" y="404"/>
                  </a:lnTo>
                  <a:lnTo>
                    <a:pt x="271" y="404"/>
                  </a:lnTo>
                  <a:moveTo>
                    <a:pt x="97" y="374"/>
                  </a:moveTo>
                  <a:lnTo>
                    <a:pt x="0" y="374"/>
                  </a:lnTo>
                  <a:moveTo>
                    <a:pt x="271" y="374"/>
                  </a:moveTo>
                  <a:lnTo>
                    <a:pt x="369" y="374"/>
                  </a:lnTo>
                  <a:moveTo>
                    <a:pt x="184" y="318"/>
                  </a:moveTo>
                  <a:lnTo>
                    <a:pt x="184" y="260"/>
                  </a:ln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1AC4943A-0FED-4133-A3DA-91AA3C29A63E}"/>
              </a:ext>
            </a:extLst>
          </p:cNvPr>
          <p:cNvGrpSpPr/>
          <p:nvPr/>
        </p:nvGrpSpPr>
        <p:grpSpPr>
          <a:xfrm>
            <a:off x="3773254" y="2721768"/>
            <a:ext cx="2009878" cy="1658781"/>
            <a:chOff x="3773254" y="2721768"/>
            <a:chExt cx="2009878" cy="1658781"/>
          </a:xfrm>
        </p:grpSpPr>
        <p:sp>
          <p:nvSpPr>
            <p:cNvPr id="26" name="TextBox 25">
              <a:extLst>
                <a:ext uri="{FF2B5EF4-FFF2-40B4-BE49-F238E27FC236}">
                  <a16:creationId xmlns:a16="http://schemas.microsoft.com/office/drawing/2014/main" id="{FE6ECD3C-4C67-4FD5-8B8E-2B4FA58C96A6}"/>
                </a:ext>
              </a:extLst>
            </p:cNvPr>
            <p:cNvSpPr txBox="1"/>
            <p:nvPr/>
          </p:nvSpPr>
          <p:spPr>
            <a:xfrm>
              <a:off x="3773254" y="3668475"/>
              <a:ext cx="2009878" cy="712074"/>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Safeguard keys and secrets with Key Vault</a:t>
              </a:r>
            </a:p>
          </p:txBody>
        </p:sp>
        <p:sp>
          <p:nvSpPr>
            <p:cNvPr id="31" name="key" title="Icon of a key">
              <a:extLst>
                <a:ext uri="{FF2B5EF4-FFF2-40B4-BE49-F238E27FC236}">
                  <a16:creationId xmlns:a16="http://schemas.microsoft.com/office/drawing/2014/main" id="{CAAE9D3F-B63F-4A4C-83D4-6E9206DAD500}"/>
                </a:ext>
              </a:extLst>
            </p:cNvPr>
            <p:cNvSpPr>
              <a:spLocks noChangeAspect="1" noEditPoints="1"/>
            </p:cNvSpPr>
            <p:nvPr/>
          </p:nvSpPr>
          <p:spPr bwMode="auto">
            <a:xfrm>
              <a:off x="4389028" y="2721768"/>
              <a:ext cx="676637" cy="6731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644CE533-8820-4039-9F99-6ACD2EFB021D}"/>
              </a:ext>
            </a:extLst>
          </p:cNvPr>
          <p:cNvGrpSpPr/>
          <p:nvPr/>
        </p:nvGrpSpPr>
        <p:grpSpPr>
          <a:xfrm>
            <a:off x="5941740" y="2721769"/>
            <a:ext cx="2150261" cy="1869987"/>
            <a:chOff x="5941740" y="2721769"/>
            <a:chExt cx="2150261" cy="1869987"/>
          </a:xfrm>
        </p:grpSpPr>
        <p:sp>
          <p:nvSpPr>
            <p:cNvPr id="27" name="TextBox 26">
              <a:extLst>
                <a:ext uri="{FF2B5EF4-FFF2-40B4-BE49-F238E27FC236}">
                  <a16:creationId xmlns:a16="http://schemas.microsoft.com/office/drawing/2014/main" id="{6DB727B4-8194-4596-9C76-FBF501764652}"/>
                </a:ext>
              </a:extLst>
            </p:cNvPr>
            <p:cNvSpPr txBox="1"/>
            <p:nvPr/>
          </p:nvSpPr>
          <p:spPr>
            <a:xfrm>
              <a:off x="5941740" y="3668474"/>
              <a:ext cx="2150261" cy="923282"/>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gradFill>
                    <a:gsLst>
                      <a:gs pos="0">
                        <a:schemeClr val="tx1"/>
                      </a:gs>
                      <a:gs pos="100000">
                        <a:schemeClr val="tx1"/>
                      </a:gs>
                    </a:gsLst>
                    <a:lin ang="5400000" scaled="1"/>
                  </a:gradFill>
                  <a:effectLst/>
                  <a:uLnTx/>
                  <a:uFillTx/>
                  <a:latin typeface="Segoe UI" panose="020B0502040204020203" pitchFamily="34" charset="0"/>
                  <a:ea typeface="+mn-ea"/>
                  <a:cs typeface="Segoe UI" panose="020B0502040204020203" pitchFamily="34" charset="0"/>
                </a:rPr>
                <a:t>Secure network communications with VNET and CNI</a:t>
              </a:r>
            </a:p>
          </p:txBody>
        </p:sp>
        <p:sp>
          <p:nvSpPr>
            <p:cNvPr id="32" name="server_2" title="Icon of a server tower with a padlock on the lower right corner">
              <a:extLst>
                <a:ext uri="{FF2B5EF4-FFF2-40B4-BE49-F238E27FC236}">
                  <a16:creationId xmlns:a16="http://schemas.microsoft.com/office/drawing/2014/main" id="{CB36CDB0-CBFE-400A-AF51-5241CD20FCE6}"/>
                </a:ext>
              </a:extLst>
            </p:cNvPr>
            <p:cNvSpPr>
              <a:spLocks noChangeAspect="1" noEditPoints="1"/>
            </p:cNvSpPr>
            <p:nvPr/>
          </p:nvSpPr>
          <p:spPr bwMode="auto">
            <a:xfrm>
              <a:off x="6735794" y="2721769"/>
              <a:ext cx="562153" cy="696956"/>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22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3900108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CAD4635-2288-488B-94F2-E8F391F5C4E4}"/>
              </a:ext>
            </a:extLst>
          </p:cNvPr>
          <p:cNvCxnSpPr>
            <a:cxnSpLocks/>
          </p:cNvCxnSpPr>
          <p:nvPr/>
        </p:nvCxnSpPr>
        <p:spPr>
          <a:xfrm flipH="1">
            <a:off x="1387247" y="3116874"/>
            <a:ext cx="9417507" cy="0"/>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9C4A472-1A0A-4D5A-AFC1-618CD0BDD864}"/>
              </a:ext>
            </a:extLst>
          </p:cNvPr>
          <p:cNvGrpSpPr/>
          <p:nvPr/>
        </p:nvGrpSpPr>
        <p:grpSpPr>
          <a:xfrm>
            <a:off x="1595560" y="1470397"/>
            <a:ext cx="9000881" cy="1558120"/>
            <a:chOff x="1311795" y="1212314"/>
            <a:chExt cx="9000881" cy="1558120"/>
          </a:xfrm>
        </p:grpSpPr>
        <p:grpSp>
          <p:nvGrpSpPr>
            <p:cNvPr id="18" name="Group 17">
              <a:extLst>
                <a:ext uri="{FF2B5EF4-FFF2-40B4-BE49-F238E27FC236}">
                  <a16:creationId xmlns:a16="http://schemas.microsoft.com/office/drawing/2014/main" id="{80B7E548-674B-4EED-871E-60D270C8259C}"/>
                </a:ext>
              </a:extLst>
            </p:cNvPr>
            <p:cNvGrpSpPr/>
            <p:nvPr/>
          </p:nvGrpSpPr>
          <p:grpSpPr>
            <a:xfrm>
              <a:off x="1311795" y="1245659"/>
              <a:ext cx="2011680" cy="1524775"/>
              <a:chOff x="1311795" y="1245659"/>
              <a:chExt cx="2011680" cy="1524775"/>
            </a:xfrm>
          </p:grpSpPr>
          <p:sp>
            <p:nvSpPr>
              <p:cNvPr id="6" name="TextBox 5">
                <a:extLst>
                  <a:ext uri="{FF2B5EF4-FFF2-40B4-BE49-F238E27FC236}">
                    <a16:creationId xmlns:a16="http://schemas.microsoft.com/office/drawing/2014/main" id="{6FED43AA-79A4-4444-AF6C-E72E3F81C95C}"/>
                  </a:ext>
                </a:extLst>
              </p:cNvPr>
              <p:cNvSpPr txBox="1"/>
              <p:nvPr/>
            </p:nvSpPr>
            <p:spPr>
              <a:xfrm>
                <a:off x="1311795"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Built-in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auto scaling </a:t>
                </a:r>
              </a:p>
            </p:txBody>
          </p:sp>
          <p:sp>
            <p:nvSpPr>
              <p:cNvPr id="10" name="MiniExpand_E93A" title="Icon of a rectangle on the lower-left inside a larger rectangle with an arrow pointed to the upper-right corner">
                <a:extLst>
                  <a:ext uri="{FF2B5EF4-FFF2-40B4-BE49-F238E27FC236}">
                    <a16:creationId xmlns:a16="http://schemas.microsoft.com/office/drawing/2014/main" id="{9217E785-F778-45AF-A601-59E8B46CEEC5}"/>
                  </a:ext>
                </a:extLst>
              </p:cNvPr>
              <p:cNvSpPr>
                <a:spLocks noChangeAspect="1" noEditPoints="1"/>
              </p:cNvSpPr>
              <p:nvPr/>
            </p:nvSpPr>
            <p:spPr bwMode="auto">
              <a:xfrm>
                <a:off x="1987757" y="1245659"/>
                <a:ext cx="659756" cy="558467"/>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2700" cap="flat">
                <a:solidFill>
                  <a:srgbClr val="0078D4"/>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EC7D72C5-DA86-4BE3-9B59-1B9F5A06BEA7}"/>
                </a:ext>
              </a:extLst>
            </p:cNvPr>
            <p:cNvGrpSpPr/>
            <p:nvPr/>
          </p:nvGrpSpPr>
          <p:grpSpPr>
            <a:xfrm>
              <a:off x="3641529" y="1212314"/>
              <a:ext cx="2011680" cy="1558120"/>
              <a:chOff x="3757212" y="1212314"/>
              <a:chExt cx="2011680" cy="1558120"/>
            </a:xfrm>
          </p:grpSpPr>
          <p:sp>
            <p:nvSpPr>
              <p:cNvPr id="7" name="TextBox 6">
                <a:extLst>
                  <a:ext uri="{FF2B5EF4-FFF2-40B4-BE49-F238E27FC236}">
                    <a16:creationId xmlns:a16="http://schemas.microsoft.com/office/drawing/2014/main" id="{C0E91BBA-120F-426E-A488-2DCC730D3269}"/>
                  </a:ext>
                </a:extLst>
              </p:cNvPr>
              <p:cNvSpPr txBox="1"/>
              <p:nvPr/>
            </p:nvSpPr>
            <p:spPr>
              <a:xfrm>
                <a:off x="3757212"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Global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data center</a:t>
                </a:r>
              </a:p>
            </p:txBody>
          </p:sp>
          <p:sp>
            <p:nvSpPr>
              <p:cNvPr id="11" name="globe_6" title="Icon of a monitor in front of a sphere made of lines">
                <a:extLst>
                  <a:ext uri="{FF2B5EF4-FFF2-40B4-BE49-F238E27FC236}">
                    <a16:creationId xmlns:a16="http://schemas.microsoft.com/office/drawing/2014/main" id="{C599552E-5236-469A-89C0-F32D3166E3F6}"/>
                  </a:ext>
                </a:extLst>
              </p:cNvPr>
              <p:cNvSpPr>
                <a:spLocks noChangeAspect="1" noEditPoints="1"/>
              </p:cNvSpPr>
              <p:nvPr/>
            </p:nvSpPr>
            <p:spPr bwMode="auto">
              <a:xfrm>
                <a:off x="4471265" y="1212314"/>
                <a:ext cx="583575" cy="625156"/>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270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CDDE0196-C260-4319-AE3A-C3DB23460F69}"/>
                </a:ext>
              </a:extLst>
            </p:cNvPr>
            <p:cNvGrpSpPr/>
            <p:nvPr/>
          </p:nvGrpSpPr>
          <p:grpSpPr>
            <a:xfrm>
              <a:off x="8300996" y="1214982"/>
              <a:ext cx="2011680" cy="1555452"/>
              <a:chOff x="8300996" y="1214982"/>
              <a:chExt cx="2011680" cy="1555452"/>
            </a:xfrm>
          </p:grpSpPr>
          <p:sp>
            <p:nvSpPr>
              <p:cNvPr id="9" name="TextBox 8">
                <a:extLst>
                  <a:ext uri="{FF2B5EF4-FFF2-40B4-BE49-F238E27FC236}">
                    <a16:creationId xmlns:a16="http://schemas.microsoft.com/office/drawing/2014/main" id="{23139B86-44A2-4C51-A70D-5A29023C98BD}"/>
                  </a:ext>
                </a:extLst>
              </p:cNvPr>
              <p:cNvSpPr txBox="1"/>
              <p:nvPr/>
            </p:nvSpPr>
            <p:spPr>
              <a:xfrm>
                <a:off x="8300996"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Geo-replicated container registry</a:t>
                </a:r>
              </a:p>
            </p:txBody>
          </p:sp>
          <p:sp>
            <p:nvSpPr>
              <p:cNvPr id="12" name="Intelligence" title="Icon of circles connected by crossing lines">
                <a:extLst>
                  <a:ext uri="{FF2B5EF4-FFF2-40B4-BE49-F238E27FC236}">
                    <a16:creationId xmlns:a16="http://schemas.microsoft.com/office/drawing/2014/main" id="{992E70A2-EC84-40FA-BFC1-15DAB54D1D03}"/>
                  </a:ext>
                </a:extLst>
              </p:cNvPr>
              <p:cNvSpPr>
                <a:spLocks noChangeAspect="1" noEditPoints="1"/>
              </p:cNvSpPr>
              <p:nvPr/>
            </p:nvSpPr>
            <p:spPr bwMode="auto">
              <a:xfrm>
                <a:off x="8984320" y="1214982"/>
                <a:ext cx="645033" cy="619820"/>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B5EDD344-F33F-47E7-966F-8C306D9950EC}"/>
                </a:ext>
              </a:extLst>
            </p:cNvPr>
            <p:cNvGrpSpPr/>
            <p:nvPr/>
          </p:nvGrpSpPr>
          <p:grpSpPr>
            <a:xfrm>
              <a:off x="5971263" y="1287181"/>
              <a:ext cx="2011680" cy="1483253"/>
              <a:chOff x="5925698" y="1287181"/>
              <a:chExt cx="2011680" cy="1483253"/>
            </a:xfrm>
          </p:grpSpPr>
          <p:sp>
            <p:nvSpPr>
              <p:cNvPr id="8" name="TextBox 7">
                <a:extLst>
                  <a:ext uri="{FF2B5EF4-FFF2-40B4-BE49-F238E27FC236}">
                    <a16:creationId xmlns:a16="http://schemas.microsoft.com/office/drawing/2014/main" id="{C6641051-38CA-460D-A150-BC07C895548D}"/>
                  </a:ext>
                </a:extLst>
              </p:cNvPr>
              <p:cNvSpPr txBox="1"/>
              <p:nvPr/>
            </p:nvSpPr>
            <p:spPr>
              <a:xfrm>
                <a:off x="5925698" y="1988334"/>
                <a:ext cx="2011680" cy="782100"/>
              </a:xfrm>
              <a:prstGeom prst="rect">
                <a:avLst/>
              </a:prstGeom>
              <a:noFill/>
            </p:spPr>
            <p:txBody>
              <a:bodyPr wrap="square" lIns="143428" tIns="143428" rIns="143428" bIns="143428" rtlCol="0" anchor="t">
                <a:spAutoFit/>
              </a:bodyPr>
              <a:lstStyle/>
              <a:p>
                <a:pPr marL="0" marR="0" lvl="0" indent="0" algn="ctr" defTabSz="914314" rtl="0" eaLnBrk="1" fontAlgn="auto" latinLnBrk="0" hangingPunct="1">
                  <a:lnSpc>
                    <a:spcPct val="10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Elastically burst using ACI</a:t>
                </a:r>
              </a:p>
            </p:txBody>
          </p:sp>
          <p:sp>
            <p:nvSpPr>
              <p:cNvPr id="13" name="arrow_16" title="Icon of two arrows that crisscross">
                <a:extLst>
                  <a:ext uri="{FF2B5EF4-FFF2-40B4-BE49-F238E27FC236}">
                    <a16:creationId xmlns:a16="http://schemas.microsoft.com/office/drawing/2014/main" id="{AB846AFD-DC27-4D92-80EE-393123A910DE}"/>
                  </a:ext>
                </a:extLst>
              </p:cNvPr>
              <p:cNvSpPr>
                <a:spLocks noChangeAspect="1" noEditPoints="1"/>
              </p:cNvSpPr>
              <p:nvPr/>
            </p:nvSpPr>
            <p:spPr bwMode="auto">
              <a:xfrm>
                <a:off x="6609022" y="1287181"/>
                <a:ext cx="645033" cy="475423"/>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2700" cap="sq">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88" name="Group 87">
            <a:extLst>
              <a:ext uri="{FF2B5EF4-FFF2-40B4-BE49-F238E27FC236}">
                <a16:creationId xmlns:a16="http://schemas.microsoft.com/office/drawing/2014/main" id="{0A3FE11F-0B7A-4C3A-A79C-588BC44B4618}"/>
              </a:ext>
            </a:extLst>
          </p:cNvPr>
          <p:cNvGrpSpPr/>
          <p:nvPr/>
        </p:nvGrpSpPr>
        <p:grpSpPr>
          <a:xfrm>
            <a:off x="2349562" y="5332920"/>
            <a:ext cx="822960" cy="1020991"/>
            <a:chOff x="1837547" y="4797061"/>
            <a:chExt cx="822960" cy="1020991"/>
          </a:xfrm>
        </p:grpSpPr>
        <p:sp>
          <p:nvSpPr>
            <p:cNvPr id="24" name="Title 1">
              <a:extLst>
                <a:ext uri="{FF2B5EF4-FFF2-40B4-BE49-F238E27FC236}">
                  <a16:creationId xmlns:a16="http://schemas.microsoft.com/office/drawing/2014/main" id="{F7387FAE-A08B-4DF5-BF14-CE14010C00D8}"/>
                </a:ext>
              </a:extLst>
            </p:cNvPr>
            <p:cNvSpPr txBox="1">
              <a:spLocks/>
            </p:cNvSpPr>
            <p:nvPr/>
          </p:nvSpPr>
          <p:spPr>
            <a:xfrm>
              <a:off x="1890237" y="479706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Browser</a:t>
              </a:r>
            </a:p>
          </p:txBody>
        </p:sp>
        <p:sp>
          <p:nvSpPr>
            <p:cNvPr id="25" name="Rectangle: Rounded Corners 24">
              <a:extLst>
                <a:ext uri="{FF2B5EF4-FFF2-40B4-BE49-F238E27FC236}">
                  <a16:creationId xmlns:a16="http://schemas.microsoft.com/office/drawing/2014/main" id="{16592F11-3755-45C0-AF2F-F9746DBDBDAB}"/>
                </a:ext>
              </a:extLst>
            </p:cNvPr>
            <p:cNvSpPr/>
            <p:nvPr/>
          </p:nvSpPr>
          <p:spPr bwMode="auto">
            <a:xfrm>
              <a:off x="1837547"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C6943CCC-ADA3-4851-B600-8055CBDD28E7}"/>
                </a:ext>
              </a:extLst>
            </p:cNvPr>
            <p:cNvGrpSpPr/>
            <p:nvPr/>
          </p:nvGrpSpPr>
          <p:grpSpPr>
            <a:xfrm>
              <a:off x="1999388" y="5204905"/>
              <a:ext cx="499278" cy="403334"/>
              <a:chOff x="881063" y="5157788"/>
              <a:chExt cx="850900" cy="687388"/>
            </a:xfrm>
          </p:grpSpPr>
          <p:sp>
            <p:nvSpPr>
              <p:cNvPr id="28" name="Freeform 5">
                <a:extLst>
                  <a:ext uri="{FF2B5EF4-FFF2-40B4-BE49-F238E27FC236}">
                    <a16:creationId xmlns:a16="http://schemas.microsoft.com/office/drawing/2014/main" id="{7ED79406-4FCC-4BC8-9D9D-8FD7CA4EA119}"/>
                  </a:ext>
                </a:extLst>
              </p:cNvPr>
              <p:cNvSpPr>
                <a:spLocks/>
              </p:cNvSpPr>
              <p:nvPr/>
            </p:nvSpPr>
            <p:spPr bwMode="auto">
              <a:xfrm>
                <a:off x="881063" y="5157788"/>
                <a:ext cx="850900" cy="687388"/>
              </a:xfrm>
              <a:custGeom>
                <a:avLst/>
                <a:gdLst>
                  <a:gd name="T0" fmla="*/ 298 w 301"/>
                  <a:gd name="T1" fmla="*/ 243 h 243"/>
                  <a:gd name="T2" fmla="*/ 2 w 301"/>
                  <a:gd name="T3" fmla="*/ 243 h 243"/>
                  <a:gd name="T4" fmla="*/ 0 w 301"/>
                  <a:gd name="T5" fmla="*/ 240 h 243"/>
                  <a:gd name="T6" fmla="*/ 0 w 301"/>
                  <a:gd name="T7" fmla="*/ 3 h 243"/>
                  <a:gd name="T8" fmla="*/ 2 w 301"/>
                  <a:gd name="T9" fmla="*/ 0 h 243"/>
                  <a:gd name="T10" fmla="*/ 298 w 301"/>
                  <a:gd name="T11" fmla="*/ 0 h 243"/>
                  <a:gd name="T12" fmla="*/ 301 w 301"/>
                  <a:gd name="T13" fmla="*/ 3 h 243"/>
                  <a:gd name="T14" fmla="*/ 301 w 301"/>
                  <a:gd name="T15" fmla="*/ 240 h 243"/>
                  <a:gd name="T16" fmla="*/ 298 w 301"/>
                  <a:gd name="T17"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243">
                    <a:moveTo>
                      <a:pt x="298" y="243"/>
                    </a:moveTo>
                    <a:cubicBezTo>
                      <a:pt x="2" y="243"/>
                      <a:pt x="2" y="243"/>
                      <a:pt x="2" y="243"/>
                    </a:cubicBezTo>
                    <a:cubicBezTo>
                      <a:pt x="1" y="243"/>
                      <a:pt x="0" y="242"/>
                      <a:pt x="0" y="240"/>
                    </a:cubicBezTo>
                    <a:cubicBezTo>
                      <a:pt x="0" y="3"/>
                      <a:pt x="0" y="3"/>
                      <a:pt x="0" y="3"/>
                    </a:cubicBezTo>
                    <a:cubicBezTo>
                      <a:pt x="0" y="1"/>
                      <a:pt x="1" y="0"/>
                      <a:pt x="2" y="0"/>
                    </a:cubicBezTo>
                    <a:cubicBezTo>
                      <a:pt x="298" y="0"/>
                      <a:pt x="298" y="0"/>
                      <a:pt x="298" y="0"/>
                    </a:cubicBezTo>
                    <a:cubicBezTo>
                      <a:pt x="300" y="0"/>
                      <a:pt x="301" y="1"/>
                      <a:pt x="301" y="3"/>
                    </a:cubicBezTo>
                    <a:cubicBezTo>
                      <a:pt x="301" y="240"/>
                      <a:pt x="301" y="240"/>
                      <a:pt x="301" y="240"/>
                    </a:cubicBezTo>
                    <a:cubicBezTo>
                      <a:pt x="301" y="242"/>
                      <a:pt x="300" y="243"/>
                      <a:pt x="298" y="243"/>
                    </a:cubicBezTo>
                    <a:close/>
                  </a:path>
                </a:pathLst>
              </a:cu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9" name="Line 6">
                <a:extLst>
                  <a:ext uri="{FF2B5EF4-FFF2-40B4-BE49-F238E27FC236}">
                    <a16:creationId xmlns:a16="http://schemas.microsoft.com/office/drawing/2014/main" id="{3D424E3F-5CC1-41DF-B25E-98BCBD77F9E6}"/>
                  </a:ext>
                </a:extLst>
              </p:cNvPr>
              <p:cNvSpPr>
                <a:spLocks noChangeShapeType="1"/>
              </p:cNvSpPr>
              <p:nvPr/>
            </p:nvSpPr>
            <p:spPr bwMode="auto">
              <a:xfrm>
                <a:off x="881063" y="5329238"/>
                <a:ext cx="85090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 name="Oval 7">
                <a:extLst>
                  <a:ext uri="{FF2B5EF4-FFF2-40B4-BE49-F238E27FC236}">
                    <a16:creationId xmlns:a16="http://schemas.microsoft.com/office/drawing/2014/main" id="{5A61C986-ED09-44C1-A335-87EE990603BE}"/>
                  </a:ext>
                </a:extLst>
              </p:cNvPr>
              <p:cNvSpPr>
                <a:spLocks noChangeArrowheads="1"/>
              </p:cNvSpPr>
              <p:nvPr/>
            </p:nvSpPr>
            <p:spPr bwMode="auto">
              <a:xfrm>
                <a:off x="1430338" y="5224463"/>
                <a:ext cx="41275"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1" name="Oval 8">
                <a:extLst>
                  <a:ext uri="{FF2B5EF4-FFF2-40B4-BE49-F238E27FC236}">
                    <a16:creationId xmlns:a16="http://schemas.microsoft.com/office/drawing/2014/main" id="{FC12A49B-7DE4-4E23-A982-D00ECAA2D89D}"/>
                  </a:ext>
                </a:extLst>
              </p:cNvPr>
              <p:cNvSpPr>
                <a:spLocks noChangeArrowheads="1"/>
              </p:cNvSpPr>
              <p:nvPr/>
            </p:nvSpPr>
            <p:spPr bwMode="auto">
              <a:xfrm>
                <a:off x="1522413" y="5224463"/>
                <a:ext cx="42863"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2" name="Oval 9">
                <a:extLst>
                  <a:ext uri="{FF2B5EF4-FFF2-40B4-BE49-F238E27FC236}">
                    <a16:creationId xmlns:a16="http://schemas.microsoft.com/office/drawing/2014/main" id="{2F50D459-8424-49C5-A73F-9CD4A4F9D4D4}"/>
                  </a:ext>
                </a:extLst>
              </p:cNvPr>
              <p:cNvSpPr>
                <a:spLocks noChangeArrowheads="1"/>
              </p:cNvSpPr>
              <p:nvPr/>
            </p:nvSpPr>
            <p:spPr bwMode="auto">
              <a:xfrm>
                <a:off x="1619250" y="5224463"/>
                <a:ext cx="39688" cy="42863"/>
              </a:xfrm>
              <a:prstGeom prst="ellipse">
                <a:avLst/>
              </a:prstGeom>
              <a:noFill/>
              <a:ln w="1270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 name="Line 10">
                <a:extLst>
                  <a:ext uri="{FF2B5EF4-FFF2-40B4-BE49-F238E27FC236}">
                    <a16:creationId xmlns:a16="http://schemas.microsoft.com/office/drawing/2014/main" id="{77738844-40DB-4963-9882-F9E889806460}"/>
                  </a:ext>
                </a:extLst>
              </p:cNvPr>
              <p:cNvSpPr>
                <a:spLocks noChangeShapeType="1"/>
              </p:cNvSpPr>
              <p:nvPr/>
            </p:nvSpPr>
            <p:spPr bwMode="auto">
              <a:xfrm>
                <a:off x="1030288" y="5641975"/>
                <a:ext cx="5016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4" name="Line 11">
                <a:extLst>
                  <a:ext uri="{FF2B5EF4-FFF2-40B4-BE49-F238E27FC236}">
                    <a16:creationId xmlns:a16="http://schemas.microsoft.com/office/drawing/2014/main" id="{0CC20D6F-735C-43AF-B494-0A79D88E795A}"/>
                  </a:ext>
                </a:extLst>
              </p:cNvPr>
              <p:cNvSpPr>
                <a:spLocks noChangeShapeType="1"/>
              </p:cNvSpPr>
              <p:nvPr/>
            </p:nvSpPr>
            <p:spPr bwMode="auto">
              <a:xfrm>
                <a:off x="1030288" y="5522913"/>
                <a:ext cx="311150" cy="0"/>
              </a:xfrm>
              <a:prstGeom prst="line">
                <a:avLst/>
              </a:prstGeom>
              <a:noFill/>
              <a:ln w="1270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89" name="Group 88">
            <a:extLst>
              <a:ext uri="{FF2B5EF4-FFF2-40B4-BE49-F238E27FC236}">
                <a16:creationId xmlns:a16="http://schemas.microsoft.com/office/drawing/2014/main" id="{44CCDE01-2A13-49C5-BBF5-936475AC6770}"/>
              </a:ext>
            </a:extLst>
          </p:cNvPr>
          <p:cNvGrpSpPr/>
          <p:nvPr/>
        </p:nvGrpSpPr>
        <p:grpSpPr>
          <a:xfrm>
            <a:off x="3841547" y="5176064"/>
            <a:ext cx="822960" cy="1177847"/>
            <a:chOff x="3291515" y="4640205"/>
            <a:chExt cx="822960" cy="1177847"/>
          </a:xfrm>
        </p:grpSpPr>
        <p:sp>
          <p:nvSpPr>
            <p:cNvPr id="37" name="Rectangle: Rounded Corners 36">
              <a:extLst>
                <a:ext uri="{FF2B5EF4-FFF2-40B4-BE49-F238E27FC236}">
                  <a16:creationId xmlns:a16="http://schemas.microsoft.com/office/drawing/2014/main" id="{34E60B48-A785-45E9-B14F-CD74991012D2}"/>
                </a:ext>
              </a:extLst>
            </p:cNvPr>
            <p:cNvSpPr/>
            <p:nvPr/>
          </p:nvSpPr>
          <p:spPr bwMode="auto">
            <a:xfrm>
              <a:off x="3291515" y="499509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pic>
          <p:nvPicPr>
            <p:cNvPr id="35" name="Graphic 34">
              <a:extLst>
                <a:ext uri="{FF2B5EF4-FFF2-40B4-BE49-F238E27FC236}">
                  <a16:creationId xmlns:a16="http://schemas.microsoft.com/office/drawing/2014/main" id="{4DDE7B9A-0F93-4E00-B640-188FB3D54E0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68053" y="5171630"/>
              <a:ext cx="469885" cy="469885"/>
            </a:xfrm>
            <a:prstGeom prst="rect">
              <a:avLst/>
            </a:prstGeom>
          </p:spPr>
        </p:pic>
        <p:sp>
          <p:nvSpPr>
            <p:cNvPr id="36" name="Title 1">
              <a:extLst>
                <a:ext uri="{FF2B5EF4-FFF2-40B4-BE49-F238E27FC236}">
                  <a16:creationId xmlns:a16="http://schemas.microsoft.com/office/drawing/2014/main" id="{88ACB29F-5FEA-4CD4-8D35-E67D1305721A}"/>
                </a:ext>
              </a:extLst>
            </p:cNvPr>
            <p:cNvSpPr txBox="1">
              <a:spLocks/>
            </p:cNvSpPr>
            <p:nvPr/>
          </p:nvSpPr>
          <p:spPr>
            <a:xfrm>
              <a:off x="3344205" y="4640205"/>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Traffic manager</a:t>
              </a:r>
            </a:p>
          </p:txBody>
        </p:sp>
      </p:grpSp>
      <p:grpSp>
        <p:nvGrpSpPr>
          <p:cNvPr id="52" name="Group 51">
            <a:extLst>
              <a:ext uri="{FF2B5EF4-FFF2-40B4-BE49-F238E27FC236}">
                <a16:creationId xmlns:a16="http://schemas.microsoft.com/office/drawing/2014/main" id="{C8977F2B-E155-44C1-B95A-805DC32BE5CA}"/>
              </a:ext>
            </a:extLst>
          </p:cNvPr>
          <p:cNvGrpSpPr/>
          <p:nvPr/>
        </p:nvGrpSpPr>
        <p:grpSpPr>
          <a:xfrm>
            <a:off x="5377321" y="3437920"/>
            <a:ext cx="1101048" cy="1178401"/>
            <a:chOff x="5177008" y="3832996"/>
            <a:chExt cx="1101048" cy="1178401"/>
          </a:xfrm>
        </p:grpSpPr>
        <p:sp>
          <p:nvSpPr>
            <p:cNvPr id="47" name="Title 1">
              <a:extLst>
                <a:ext uri="{FF2B5EF4-FFF2-40B4-BE49-F238E27FC236}">
                  <a16:creationId xmlns:a16="http://schemas.microsoft.com/office/drawing/2014/main" id="{F0AF9873-113F-4658-9C49-7AE96F97509F}"/>
                </a:ext>
              </a:extLst>
            </p:cNvPr>
            <p:cNvSpPr txBox="1">
              <a:spLocks/>
            </p:cNvSpPr>
            <p:nvPr/>
          </p:nvSpPr>
          <p:spPr>
            <a:xfrm>
              <a:off x="5177008" y="3832996"/>
              <a:ext cx="1101048"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Geo-replicated container registry</a:t>
              </a:r>
            </a:p>
          </p:txBody>
        </p:sp>
        <p:sp>
          <p:nvSpPr>
            <p:cNvPr id="49" name="Rectangle: Rounded Corners 48">
              <a:extLst>
                <a:ext uri="{FF2B5EF4-FFF2-40B4-BE49-F238E27FC236}">
                  <a16:creationId xmlns:a16="http://schemas.microsoft.com/office/drawing/2014/main" id="{99D7EB9C-EDF7-4C55-B48A-329F0C415486}"/>
                </a:ext>
              </a:extLst>
            </p:cNvPr>
            <p:cNvSpPr/>
            <p:nvPr/>
          </p:nvSpPr>
          <p:spPr bwMode="auto">
            <a:xfrm>
              <a:off x="5316052" y="4188437"/>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51" name="Product_ECDC" title="Icon of a box">
              <a:extLst>
                <a:ext uri="{FF2B5EF4-FFF2-40B4-BE49-F238E27FC236}">
                  <a16:creationId xmlns:a16="http://schemas.microsoft.com/office/drawing/2014/main" id="{2EA5FB75-7717-47B1-86F7-179787F230C7}"/>
                </a:ext>
              </a:extLst>
            </p:cNvPr>
            <p:cNvSpPr>
              <a:spLocks noChangeAspect="1" noEditPoints="1"/>
            </p:cNvSpPr>
            <p:nvPr/>
          </p:nvSpPr>
          <p:spPr bwMode="auto">
            <a:xfrm>
              <a:off x="5515649" y="436154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26086B82-E42C-4E1B-B462-26C11DB97010}"/>
              </a:ext>
            </a:extLst>
          </p:cNvPr>
          <p:cNvGrpSpPr/>
          <p:nvPr/>
        </p:nvGrpSpPr>
        <p:grpSpPr>
          <a:xfrm>
            <a:off x="5334691" y="5150795"/>
            <a:ext cx="1371737" cy="1382760"/>
            <a:chOff x="4361749" y="5157881"/>
            <a:chExt cx="1371737" cy="1382760"/>
          </a:xfrm>
        </p:grpSpPr>
        <p:sp>
          <p:nvSpPr>
            <p:cNvPr id="54" name="Title 1">
              <a:extLst>
                <a:ext uri="{FF2B5EF4-FFF2-40B4-BE49-F238E27FC236}">
                  <a16:creationId xmlns:a16="http://schemas.microsoft.com/office/drawing/2014/main" id="{3F9F9117-8E09-4C7A-924F-D6A3E8343B6D}"/>
                </a:ext>
              </a:extLst>
            </p:cNvPr>
            <p:cNvSpPr txBox="1">
              <a:spLocks/>
            </p:cNvSpPr>
            <p:nvPr/>
          </p:nvSpPr>
          <p:spPr>
            <a:xfrm>
              <a:off x="4594083" y="5157881"/>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AKS clusters</a:t>
              </a:r>
            </a:p>
          </p:txBody>
        </p:sp>
        <p:sp>
          <p:nvSpPr>
            <p:cNvPr id="55" name="Rectangle: Rounded Corners 54">
              <a:extLst>
                <a:ext uri="{FF2B5EF4-FFF2-40B4-BE49-F238E27FC236}">
                  <a16:creationId xmlns:a16="http://schemas.microsoft.com/office/drawing/2014/main" id="{497AC9E7-D405-417E-98DE-9832BAB26C5B}"/>
                </a:ext>
              </a:extLst>
            </p:cNvPr>
            <p:cNvSpPr/>
            <p:nvPr/>
          </p:nvSpPr>
          <p:spPr bwMode="auto">
            <a:xfrm>
              <a:off x="4361749" y="5358393"/>
              <a:ext cx="1182248" cy="1182248"/>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6" name="Group 55">
              <a:extLst>
                <a:ext uri="{FF2B5EF4-FFF2-40B4-BE49-F238E27FC236}">
                  <a16:creationId xmlns:a16="http://schemas.microsoft.com/office/drawing/2014/main" id="{B206484C-1C31-4A49-9B94-E543DEB17E03}"/>
                </a:ext>
              </a:extLst>
            </p:cNvPr>
            <p:cNvGrpSpPr/>
            <p:nvPr/>
          </p:nvGrpSpPr>
          <p:grpSpPr>
            <a:xfrm>
              <a:off x="4519246" y="5539861"/>
              <a:ext cx="867255" cy="819341"/>
              <a:chOff x="3172902" y="4132385"/>
              <a:chExt cx="355417" cy="335781"/>
            </a:xfrm>
          </p:grpSpPr>
          <p:grpSp>
            <p:nvGrpSpPr>
              <p:cNvPr id="57" name="Group 56">
                <a:extLst>
                  <a:ext uri="{FF2B5EF4-FFF2-40B4-BE49-F238E27FC236}">
                    <a16:creationId xmlns:a16="http://schemas.microsoft.com/office/drawing/2014/main" id="{8FB7C2B3-4F62-4577-95AE-3BA274A5AB12}"/>
                  </a:ext>
                </a:extLst>
              </p:cNvPr>
              <p:cNvGrpSpPr/>
              <p:nvPr/>
            </p:nvGrpSpPr>
            <p:grpSpPr>
              <a:xfrm>
                <a:off x="3234030" y="4132385"/>
                <a:ext cx="233160" cy="110531"/>
                <a:chOff x="3234867" y="4132385"/>
                <a:chExt cx="233160" cy="110531"/>
              </a:xfrm>
            </p:grpSpPr>
            <p:sp>
              <p:nvSpPr>
                <p:cNvPr id="65" name="Freeform: Shape 64">
                  <a:extLst>
                    <a:ext uri="{FF2B5EF4-FFF2-40B4-BE49-F238E27FC236}">
                      <a16:creationId xmlns:a16="http://schemas.microsoft.com/office/drawing/2014/main" id="{3ED9B5BD-9167-45A1-B0A7-27F84A5C2C2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38FF3AF-E8F8-455C-9E54-CC17E8F54EA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8DCA86CC-FAAA-463B-8CEC-C68E2639F068}"/>
                  </a:ext>
                </a:extLst>
              </p:cNvPr>
              <p:cNvGrpSpPr/>
              <p:nvPr/>
            </p:nvGrpSpPr>
            <p:grpSpPr>
              <a:xfrm>
                <a:off x="3172902" y="4245010"/>
                <a:ext cx="355417" cy="110531"/>
                <a:chOff x="3172902" y="4244590"/>
                <a:chExt cx="355417" cy="110531"/>
              </a:xfrm>
            </p:grpSpPr>
            <p:sp>
              <p:nvSpPr>
                <p:cNvPr id="62" name="Freeform: Shape 61">
                  <a:extLst>
                    <a:ext uri="{FF2B5EF4-FFF2-40B4-BE49-F238E27FC236}">
                      <a16:creationId xmlns:a16="http://schemas.microsoft.com/office/drawing/2014/main" id="{D91EB23D-FBAC-48DD-A783-C93FAFCC040F}"/>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8544B93-DC9E-4CE3-B0DD-1FC2A7BDE493}"/>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0E851A3-B499-4F5E-BDDF-1002F88FC721}"/>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C1A4C88C-A3B3-4BEA-AB79-097E7715BB10}"/>
                  </a:ext>
                </a:extLst>
              </p:cNvPr>
              <p:cNvGrpSpPr/>
              <p:nvPr/>
            </p:nvGrpSpPr>
            <p:grpSpPr>
              <a:xfrm>
                <a:off x="3234030" y="4357635"/>
                <a:ext cx="233160" cy="110531"/>
                <a:chOff x="3234867" y="4132385"/>
                <a:chExt cx="233160" cy="110531"/>
              </a:xfrm>
            </p:grpSpPr>
            <p:sp>
              <p:nvSpPr>
                <p:cNvPr id="60" name="Freeform: Shape 59">
                  <a:extLst>
                    <a:ext uri="{FF2B5EF4-FFF2-40B4-BE49-F238E27FC236}">
                      <a16:creationId xmlns:a16="http://schemas.microsoft.com/office/drawing/2014/main" id="{E6086F44-0DAA-4F91-9A22-232DC99A88C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7113064-A940-4735-951A-743499AEDB6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905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69" name="Group 68">
              <a:extLst>
                <a:ext uri="{FF2B5EF4-FFF2-40B4-BE49-F238E27FC236}">
                  <a16:creationId xmlns:a16="http://schemas.microsoft.com/office/drawing/2014/main" id="{C1377C3A-FCD4-4350-BD4C-DD6BC2E2D0EB}"/>
                </a:ext>
              </a:extLst>
            </p:cNvPr>
            <p:cNvGrpSpPr/>
            <p:nvPr/>
          </p:nvGrpSpPr>
          <p:grpSpPr>
            <a:xfrm>
              <a:off x="5359017" y="5170674"/>
              <a:ext cx="374469" cy="374469"/>
              <a:chOff x="6816634" y="3684270"/>
              <a:chExt cx="374469" cy="374469"/>
            </a:xfrm>
          </p:grpSpPr>
          <p:sp>
            <p:nvSpPr>
              <p:cNvPr id="68" name="Oval 67">
                <a:extLst>
                  <a:ext uri="{FF2B5EF4-FFF2-40B4-BE49-F238E27FC236}">
                    <a16:creationId xmlns:a16="http://schemas.microsoft.com/office/drawing/2014/main" id="{23DBE041-4C73-4325-A89A-40176A1B1637}"/>
                  </a:ext>
                </a:extLst>
              </p:cNvPr>
              <p:cNvSpPr/>
              <p:nvPr/>
            </p:nvSpPr>
            <p:spPr bwMode="auto">
              <a:xfrm>
                <a:off x="6816634" y="3684270"/>
                <a:ext cx="374469" cy="37446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6072FF81-0407-49D8-8DAA-DAF417DB74BF}"/>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909729" y="3777365"/>
                <a:ext cx="188278" cy="188278"/>
              </a:xfrm>
              <a:prstGeom prst="rect">
                <a:avLst/>
              </a:prstGeom>
            </p:spPr>
          </p:pic>
        </p:grpSp>
      </p:grpSp>
      <p:cxnSp>
        <p:nvCxnSpPr>
          <p:cNvPr id="90" name="Straight Arrow Connector 89">
            <a:extLst>
              <a:ext uri="{FF2B5EF4-FFF2-40B4-BE49-F238E27FC236}">
                <a16:creationId xmlns:a16="http://schemas.microsoft.com/office/drawing/2014/main" id="{BCAEF228-573D-47C9-AA12-64C505814606}"/>
              </a:ext>
            </a:extLst>
          </p:cNvPr>
          <p:cNvCxnSpPr>
            <a:cxnSpLocks/>
          </p:cNvCxnSpPr>
          <p:nvPr/>
        </p:nvCxnSpPr>
        <p:spPr>
          <a:xfrm>
            <a:off x="3172522" y="5942431"/>
            <a:ext cx="669025"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08C7FE2-5F16-40CE-B8AF-CDBD8D9BBE62}"/>
              </a:ext>
            </a:extLst>
          </p:cNvPr>
          <p:cNvCxnSpPr>
            <a:cxnSpLocks/>
          </p:cNvCxnSpPr>
          <p:nvPr/>
        </p:nvCxnSpPr>
        <p:spPr>
          <a:xfrm>
            <a:off x="4664507" y="5942431"/>
            <a:ext cx="670184"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B27F964-7932-4D73-B42D-2C199CA60E31}"/>
              </a:ext>
            </a:extLst>
          </p:cNvPr>
          <p:cNvCxnSpPr>
            <a:cxnSpLocks/>
          </p:cNvCxnSpPr>
          <p:nvPr/>
        </p:nvCxnSpPr>
        <p:spPr>
          <a:xfrm flipH="1">
            <a:off x="5925816" y="4616321"/>
            <a:ext cx="2029" cy="534474"/>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B59CF2E4-F93D-4934-9907-10262212E040}"/>
              </a:ext>
            </a:extLst>
          </p:cNvPr>
          <p:cNvCxnSpPr>
            <a:cxnSpLocks/>
          </p:cNvCxnSpPr>
          <p:nvPr/>
        </p:nvCxnSpPr>
        <p:spPr>
          <a:xfrm>
            <a:off x="6516939" y="5942431"/>
            <a:ext cx="67107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0" name="Group 179">
            <a:extLst>
              <a:ext uri="{FF2B5EF4-FFF2-40B4-BE49-F238E27FC236}">
                <a16:creationId xmlns:a16="http://schemas.microsoft.com/office/drawing/2014/main" id="{BFDE65E6-9ED6-4ACD-B69E-C27CE0238DA6}"/>
              </a:ext>
            </a:extLst>
          </p:cNvPr>
          <p:cNvGrpSpPr/>
          <p:nvPr/>
        </p:nvGrpSpPr>
        <p:grpSpPr>
          <a:xfrm>
            <a:off x="7217624" y="3591808"/>
            <a:ext cx="2426234" cy="2945828"/>
            <a:chOff x="7859940" y="3594805"/>
            <a:chExt cx="2426234" cy="2945828"/>
          </a:xfrm>
        </p:grpSpPr>
        <p:sp>
          <p:nvSpPr>
            <p:cNvPr id="82" name="Rectangle: Rounded Corners 81">
              <a:extLst>
                <a:ext uri="{FF2B5EF4-FFF2-40B4-BE49-F238E27FC236}">
                  <a16:creationId xmlns:a16="http://schemas.microsoft.com/office/drawing/2014/main" id="{1230C801-DC1E-41F1-B83B-018B3C2435E8}"/>
                </a:ext>
              </a:extLst>
            </p:cNvPr>
            <p:cNvSpPr/>
            <p:nvPr/>
          </p:nvSpPr>
          <p:spPr bwMode="auto">
            <a:xfrm>
              <a:off x="7859940" y="3800446"/>
              <a:ext cx="2426234" cy="2740187"/>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83" name="Title 1">
              <a:extLst>
                <a:ext uri="{FF2B5EF4-FFF2-40B4-BE49-F238E27FC236}">
                  <a16:creationId xmlns:a16="http://schemas.microsoft.com/office/drawing/2014/main" id="{C06D00DA-F78C-4270-99E6-F374F9F299BD}"/>
                </a:ext>
              </a:extLst>
            </p:cNvPr>
            <p:cNvSpPr txBox="1">
              <a:spLocks/>
            </p:cNvSpPr>
            <p:nvPr/>
          </p:nvSpPr>
          <p:spPr>
            <a:xfrm>
              <a:off x="7859940" y="359480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Azure Container Instances</a:t>
              </a:r>
            </a:p>
          </p:txBody>
        </p:sp>
        <p:grpSp>
          <p:nvGrpSpPr>
            <p:cNvPr id="179" name="Group 178">
              <a:extLst>
                <a:ext uri="{FF2B5EF4-FFF2-40B4-BE49-F238E27FC236}">
                  <a16:creationId xmlns:a16="http://schemas.microsoft.com/office/drawing/2014/main" id="{3885C9E1-8BCE-427F-8252-3D718E20DB78}"/>
                </a:ext>
              </a:extLst>
            </p:cNvPr>
            <p:cNvGrpSpPr/>
            <p:nvPr/>
          </p:nvGrpSpPr>
          <p:grpSpPr>
            <a:xfrm>
              <a:off x="8038520" y="3943007"/>
              <a:ext cx="2069075" cy="2435051"/>
              <a:chOff x="8038520" y="3924136"/>
              <a:chExt cx="2069075" cy="2435051"/>
            </a:xfrm>
          </p:grpSpPr>
          <p:grpSp>
            <p:nvGrpSpPr>
              <p:cNvPr id="148" name="Group 147">
                <a:extLst>
                  <a:ext uri="{FF2B5EF4-FFF2-40B4-BE49-F238E27FC236}">
                    <a16:creationId xmlns:a16="http://schemas.microsoft.com/office/drawing/2014/main" id="{7A677B19-5229-4AB3-A08C-548F3D9C5E19}"/>
                  </a:ext>
                </a:extLst>
              </p:cNvPr>
              <p:cNvGrpSpPr/>
              <p:nvPr/>
            </p:nvGrpSpPr>
            <p:grpSpPr>
              <a:xfrm>
                <a:off x="8038520" y="5639206"/>
                <a:ext cx="2069075" cy="719981"/>
                <a:chOff x="8035885" y="5639206"/>
                <a:chExt cx="2069075" cy="719981"/>
              </a:xfrm>
            </p:grpSpPr>
            <p:grpSp>
              <p:nvGrpSpPr>
                <p:cNvPr id="134" name="Group 133">
                  <a:extLst>
                    <a:ext uri="{FF2B5EF4-FFF2-40B4-BE49-F238E27FC236}">
                      <a16:creationId xmlns:a16="http://schemas.microsoft.com/office/drawing/2014/main" id="{A0EAA4CA-B172-491B-8DE2-D12034A298B6}"/>
                    </a:ext>
                  </a:extLst>
                </p:cNvPr>
                <p:cNvGrpSpPr/>
                <p:nvPr/>
              </p:nvGrpSpPr>
              <p:grpSpPr>
                <a:xfrm>
                  <a:off x="8035885" y="5639206"/>
                  <a:ext cx="968156" cy="719981"/>
                  <a:chOff x="8258907" y="4375517"/>
                  <a:chExt cx="968156" cy="719981"/>
                </a:xfrm>
              </p:grpSpPr>
              <p:sp>
                <p:nvSpPr>
                  <p:cNvPr id="135" name="Rectangle: Rounded Corners 134">
                    <a:extLst>
                      <a:ext uri="{FF2B5EF4-FFF2-40B4-BE49-F238E27FC236}">
                        <a16:creationId xmlns:a16="http://schemas.microsoft.com/office/drawing/2014/main" id="{D52E412F-0214-45D6-AA71-DA316E35E733}"/>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36" name="Title 1">
                    <a:extLst>
                      <a:ext uri="{FF2B5EF4-FFF2-40B4-BE49-F238E27FC236}">
                        <a16:creationId xmlns:a16="http://schemas.microsoft.com/office/drawing/2014/main" id="{7A045E86-D51D-4CE3-A5A0-305B646B80EC}"/>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37" name="Group 136">
                    <a:extLst>
                      <a:ext uri="{FF2B5EF4-FFF2-40B4-BE49-F238E27FC236}">
                        <a16:creationId xmlns:a16="http://schemas.microsoft.com/office/drawing/2014/main" id="{09DCA4C3-5BCC-4FA1-B59F-0965E60980AC}"/>
                      </a:ext>
                    </a:extLst>
                  </p:cNvPr>
                  <p:cNvGrpSpPr/>
                  <p:nvPr/>
                </p:nvGrpSpPr>
                <p:grpSpPr>
                  <a:xfrm>
                    <a:off x="8405976" y="4721887"/>
                    <a:ext cx="674041" cy="200441"/>
                    <a:chOff x="8773830" y="4106307"/>
                    <a:chExt cx="757312" cy="225205"/>
                  </a:xfrm>
                </p:grpSpPr>
                <p:sp>
                  <p:nvSpPr>
                    <p:cNvPr id="138" name="Freeform: Shape 137">
                      <a:extLst>
                        <a:ext uri="{FF2B5EF4-FFF2-40B4-BE49-F238E27FC236}">
                          <a16:creationId xmlns:a16="http://schemas.microsoft.com/office/drawing/2014/main" id="{75E7D82B-30A2-4EAA-B60F-BAC467CFB541}"/>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34E662FD-B4CC-4B61-ADA9-E90DD77745DB}"/>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EA2EC585-AF77-4D53-88CB-CD795453DA9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41" name="Group 140">
                  <a:extLst>
                    <a:ext uri="{FF2B5EF4-FFF2-40B4-BE49-F238E27FC236}">
                      <a16:creationId xmlns:a16="http://schemas.microsoft.com/office/drawing/2014/main" id="{A5826348-146B-4E33-BC9A-5B50C7E0454F}"/>
                    </a:ext>
                  </a:extLst>
                </p:cNvPr>
                <p:cNvGrpSpPr/>
                <p:nvPr/>
              </p:nvGrpSpPr>
              <p:grpSpPr>
                <a:xfrm>
                  <a:off x="9136804" y="5639206"/>
                  <a:ext cx="968156" cy="719981"/>
                  <a:chOff x="8258907" y="4375517"/>
                  <a:chExt cx="968156" cy="719981"/>
                </a:xfrm>
              </p:grpSpPr>
              <p:sp>
                <p:nvSpPr>
                  <p:cNvPr id="142" name="Rectangle: Rounded Corners 141">
                    <a:extLst>
                      <a:ext uri="{FF2B5EF4-FFF2-40B4-BE49-F238E27FC236}">
                        <a16:creationId xmlns:a16="http://schemas.microsoft.com/office/drawing/2014/main" id="{F8540A9F-E664-460E-8D9C-D30A26FFB789}"/>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43" name="Title 1">
                    <a:extLst>
                      <a:ext uri="{FF2B5EF4-FFF2-40B4-BE49-F238E27FC236}">
                        <a16:creationId xmlns:a16="http://schemas.microsoft.com/office/drawing/2014/main" id="{6E1CA659-A031-4F48-807D-AE7F900FA52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44" name="Group 143">
                    <a:extLst>
                      <a:ext uri="{FF2B5EF4-FFF2-40B4-BE49-F238E27FC236}">
                        <a16:creationId xmlns:a16="http://schemas.microsoft.com/office/drawing/2014/main" id="{6FFCF01A-FC51-4345-B5C3-93EB6C14FCC1}"/>
                      </a:ext>
                    </a:extLst>
                  </p:cNvPr>
                  <p:cNvGrpSpPr/>
                  <p:nvPr/>
                </p:nvGrpSpPr>
                <p:grpSpPr>
                  <a:xfrm>
                    <a:off x="8405976" y="4721887"/>
                    <a:ext cx="674041" cy="200441"/>
                    <a:chOff x="8773830" y="4106307"/>
                    <a:chExt cx="757312" cy="225205"/>
                  </a:xfrm>
                </p:grpSpPr>
                <p:sp>
                  <p:nvSpPr>
                    <p:cNvPr id="145" name="Freeform: Shape 144">
                      <a:extLst>
                        <a:ext uri="{FF2B5EF4-FFF2-40B4-BE49-F238E27FC236}">
                          <a16:creationId xmlns:a16="http://schemas.microsoft.com/office/drawing/2014/main" id="{40A3B6C5-0113-4D05-A9C5-AD6000569A32}"/>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0FF2448-6758-45DF-9E91-8E998F55CB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A7F18EF7-8118-4329-A962-EF0B5E7C29F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49" name="Group 148">
                <a:extLst>
                  <a:ext uri="{FF2B5EF4-FFF2-40B4-BE49-F238E27FC236}">
                    <a16:creationId xmlns:a16="http://schemas.microsoft.com/office/drawing/2014/main" id="{A700122E-DBF4-4102-A5A2-21A61B8A3A4F}"/>
                  </a:ext>
                </a:extLst>
              </p:cNvPr>
              <p:cNvGrpSpPr/>
              <p:nvPr/>
            </p:nvGrpSpPr>
            <p:grpSpPr>
              <a:xfrm>
                <a:off x="8038520" y="4781671"/>
                <a:ext cx="2069075" cy="719981"/>
                <a:chOff x="8035885" y="5639206"/>
                <a:chExt cx="2069075" cy="719981"/>
              </a:xfrm>
            </p:grpSpPr>
            <p:grpSp>
              <p:nvGrpSpPr>
                <p:cNvPr id="150" name="Group 149">
                  <a:extLst>
                    <a:ext uri="{FF2B5EF4-FFF2-40B4-BE49-F238E27FC236}">
                      <a16:creationId xmlns:a16="http://schemas.microsoft.com/office/drawing/2014/main" id="{DB0D886C-EE9F-49A4-AF6B-5256B7C917D3}"/>
                    </a:ext>
                  </a:extLst>
                </p:cNvPr>
                <p:cNvGrpSpPr/>
                <p:nvPr/>
              </p:nvGrpSpPr>
              <p:grpSpPr>
                <a:xfrm>
                  <a:off x="8035885" y="5639206"/>
                  <a:ext cx="968156" cy="719981"/>
                  <a:chOff x="8258907" y="4375517"/>
                  <a:chExt cx="968156" cy="719981"/>
                </a:xfrm>
              </p:grpSpPr>
              <p:sp>
                <p:nvSpPr>
                  <p:cNvPr id="158" name="Rectangle: Rounded Corners 157">
                    <a:extLst>
                      <a:ext uri="{FF2B5EF4-FFF2-40B4-BE49-F238E27FC236}">
                        <a16:creationId xmlns:a16="http://schemas.microsoft.com/office/drawing/2014/main" id="{7631971E-4E13-497D-8763-E83AF7906AB2}"/>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9" name="Title 1">
                    <a:extLst>
                      <a:ext uri="{FF2B5EF4-FFF2-40B4-BE49-F238E27FC236}">
                        <a16:creationId xmlns:a16="http://schemas.microsoft.com/office/drawing/2014/main" id="{259141E1-A22E-4069-9E87-51A5FF6AF6BF}"/>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0" name="Group 159">
                    <a:extLst>
                      <a:ext uri="{FF2B5EF4-FFF2-40B4-BE49-F238E27FC236}">
                        <a16:creationId xmlns:a16="http://schemas.microsoft.com/office/drawing/2014/main" id="{9070DE98-3B77-42DD-B99C-667D6A15F7EA}"/>
                      </a:ext>
                    </a:extLst>
                  </p:cNvPr>
                  <p:cNvGrpSpPr/>
                  <p:nvPr/>
                </p:nvGrpSpPr>
                <p:grpSpPr>
                  <a:xfrm>
                    <a:off x="8405976" y="4721887"/>
                    <a:ext cx="674041" cy="200441"/>
                    <a:chOff x="8773830" y="4106307"/>
                    <a:chExt cx="757312" cy="225205"/>
                  </a:xfrm>
                </p:grpSpPr>
                <p:sp>
                  <p:nvSpPr>
                    <p:cNvPr id="161" name="Freeform: Shape 160">
                      <a:extLst>
                        <a:ext uri="{FF2B5EF4-FFF2-40B4-BE49-F238E27FC236}">
                          <a16:creationId xmlns:a16="http://schemas.microsoft.com/office/drawing/2014/main" id="{02A28CF6-5C66-41F2-A638-0912558A451D}"/>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F6D0AC26-7F13-4AE1-BF16-4D7E5AB3C6B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0C3EF033-46D7-4DCD-81F1-DAACFC0750E3}"/>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51" name="Group 150">
                  <a:extLst>
                    <a:ext uri="{FF2B5EF4-FFF2-40B4-BE49-F238E27FC236}">
                      <a16:creationId xmlns:a16="http://schemas.microsoft.com/office/drawing/2014/main" id="{B19103AA-9981-4EF5-ABCD-D56D7E7CF247}"/>
                    </a:ext>
                  </a:extLst>
                </p:cNvPr>
                <p:cNvGrpSpPr/>
                <p:nvPr/>
              </p:nvGrpSpPr>
              <p:grpSpPr>
                <a:xfrm>
                  <a:off x="9136804" y="5639206"/>
                  <a:ext cx="968156" cy="719981"/>
                  <a:chOff x="8258907" y="4375517"/>
                  <a:chExt cx="968156" cy="719981"/>
                </a:xfrm>
              </p:grpSpPr>
              <p:sp>
                <p:nvSpPr>
                  <p:cNvPr id="152" name="Rectangle: Rounded Corners 151">
                    <a:extLst>
                      <a:ext uri="{FF2B5EF4-FFF2-40B4-BE49-F238E27FC236}">
                        <a16:creationId xmlns:a16="http://schemas.microsoft.com/office/drawing/2014/main" id="{E3A390B4-879A-4D55-AB88-168CC67D2B3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53" name="Title 1">
                    <a:extLst>
                      <a:ext uri="{FF2B5EF4-FFF2-40B4-BE49-F238E27FC236}">
                        <a16:creationId xmlns:a16="http://schemas.microsoft.com/office/drawing/2014/main" id="{B75EEBAF-B59C-4BB4-89CE-C5980E46FF80}"/>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54" name="Group 153">
                    <a:extLst>
                      <a:ext uri="{FF2B5EF4-FFF2-40B4-BE49-F238E27FC236}">
                        <a16:creationId xmlns:a16="http://schemas.microsoft.com/office/drawing/2014/main" id="{C1E51DBC-D2D7-4AA5-A584-297468720D56}"/>
                      </a:ext>
                    </a:extLst>
                  </p:cNvPr>
                  <p:cNvGrpSpPr/>
                  <p:nvPr/>
                </p:nvGrpSpPr>
                <p:grpSpPr>
                  <a:xfrm>
                    <a:off x="8405976" y="4721887"/>
                    <a:ext cx="674041" cy="200441"/>
                    <a:chOff x="8773830" y="4106307"/>
                    <a:chExt cx="757312" cy="225205"/>
                  </a:xfrm>
                </p:grpSpPr>
                <p:sp>
                  <p:nvSpPr>
                    <p:cNvPr id="155" name="Freeform: Shape 154">
                      <a:extLst>
                        <a:ext uri="{FF2B5EF4-FFF2-40B4-BE49-F238E27FC236}">
                          <a16:creationId xmlns:a16="http://schemas.microsoft.com/office/drawing/2014/main" id="{74196F1A-8963-42A3-B9D9-5295210DB96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07A2D92-F0D3-4E71-9F94-6834540828C4}"/>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F7366F3-BB49-4BCF-AB6B-4D129F466DA2}"/>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64" name="Group 163">
                <a:extLst>
                  <a:ext uri="{FF2B5EF4-FFF2-40B4-BE49-F238E27FC236}">
                    <a16:creationId xmlns:a16="http://schemas.microsoft.com/office/drawing/2014/main" id="{6DD64BF1-0A8D-47E1-971D-FC3A9E9E6EBA}"/>
                  </a:ext>
                </a:extLst>
              </p:cNvPr>
              <p:cNvGrpSpPr/>
              <p:nvPr/>
            </p:nvGrpSpPr>
            <p:grpSpPr>
              <a:xfrm>
                <a:off x="8038520" y="3924136"/>
                <a:ext cx="2069075" cy="719981"/>
                <a:chOff x="8035885" y="5639206"/>
                <a:chExt cx="2069075" cy="719981"/>
              </a:xfrm>
            </p:grpSpPr>
            <p:grpSp>
              <p:nvGrpSpPr>
                <p:cNvPr id="165" name="Group 164">
                  <a:extLst>
                    <a:ext uri="{FF2B5EF4-FFF2-40B4-BE49-F238E27FC236}">
                      <a16:creationId xmlns:a16="http://schemas.microsoft.com/office/drawing/2014/main" id="{3E4BA926-D1DC-4A67-BC8B-E603A6F75760}"/>
                    </a:ext>
                  </a:extLst>
                </p:cNvPr>
                <p:cNvGrpSpPr/>
                <p:nvPr/>
              </p:nvGrpSpPr>
              <p:grpSpPr>
                <a:xfrm>
                  <a:off x="8035885" y="5639206"/>
                  <a:ext cx="968156" cy="719981"/>
                  <a:chOff x="8258907" y="4375517"/>
                  <a:chExt cx="968156" cy="719981"/>
                </a:xfrm>
              </p:grpSpPr>
              <p:sp>
                <p:nvSpPr>
                  <p:cNvPr id="173" name="Rectangle: Rounded Corners 172">
                    <a:extLst>
                      <a:ext uri="{FF2B5EF4-FFF2-40B4-BE49-F238E27FC236}">
                        <a16:creationId xmlns:a16="http://schemas.microsoft.com/office/drawing/2014/main" id="{E28213BC-3EEA-400D-80F7-F15F1461C8CD}"/>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74" name="Title 1">
                    <a:extLst>
                      <a:ext uri="{FF2B5EF4-FFF2-40B4-BE49-F238E27FC236}">
                        <a16:creationId xmlns:a16="http://schemas.microsoft.com/office/drawing/2014/main" id="{943AF76E-8FA1-44AE-AF0F-E89492C771C4}"/>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75" name="Group 174">
                    <a:extLst>
                      <a:ext uri="{FF2B5EF4-FFF2-40B4-BE49-F238E27FC236}">
                        <a16:creationId xmlns:a16="http://schemas.microsoft.com/office/drawing/2014/main" id="{132DEFC4-65FD-4BFF-A123-7F94D27FEA80}"/>
                      </a:ext>
                    </a:extLst>
                  </p:cNvPr>
                  <p:cNvGrpSpPr/>
                  <p:nvPr/>
                </p:nvGrpSpPr>
                <p:grpSpPr>
                  <a:xfrm>
                    <a:off x="8405976" y="4721887"/>
                    <a:ext cx="674041" cy="200441"/>
                    <a:chOff x="8773830" y="4106307"/>
                    <a:chExt cx="757312" cy="225205"/>
                  </a:xfrm>
                </p:grpSpPr>
                <p:sp>
                  <p:nvSpPr>
                    <p:cNvPr id="176" name="Freeform: Shape 175">
                      <a:extLst>
                        <a:ext uri="{FF2B5EF4-FFF2-40B4-BE49-F238E27FC236}">
                          <a16:creationId xmlns:a16="http://schemas.microsoft.com/office/drawing/2014/main" id="{E9F5B55B-9AEC-47CC-90B4-8309918E26D8}"/>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1B03B87-11B4-465D-B1B1-D24CDB40CA87}"/>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B6AD13C3-D9BD-4874-93C8-1C2CFE651C3C}"/>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66" name="Group 165">
                  <a:extLst>
                    <a:ext uri="{FF2B5EF4-FFF2-40B4-BE49-F238E27FC236}">
                      <a16:creationId xmlns:a16="http://schemas.microsoft.com/office/drawing/2014/main" id="{3344A18D-9F66-4BD1-88F8-59F30FAAB098}"/>
                    </a:ext>
                  </a:extLst>
                </p:cNvPr>
                <p:cNvGrpSpPr/>
                <p:nvPr/>
              </p:nvGrpSpPr>
              <p:grpSpPr>
                <a:xfrm>
                  <a:off x="9136804" y="5639206"/>
                  <a:ext cx="968156" cy="719981"/>
                  <a:chOff x="8258907" y="4375517"/>
                  <a:chExt cx="968156" cy="719981"/>
                </a:xfrm>
              </p:grpSpPr>
              <p:sp>
                <p:nvSpPr>
                  <p:cNvPr id="167" name="Rectangle: Rounded Corners 166">
                    <a:extLst>
                      <a:ext uri="{FF2B5EF4-FFF2-40B4-BE49-F238E27FC236}">
                        <a16:creationId xmlns:a16="http://schemas.microsoft.com/office/drawing/2014/main" id="{12EABEF5-8383-4E57-A27F-8B5E00233120}"/>
                      </a:ext>
                    </a:extLst>
                  </p:cNvPr>
                  <p:cNvSpPr/>
                  <p:nvPr/>
                </p:nvSpPr>
                <p:spPr bwMode="auto">
                  <a:xfrm>
                    <a:off x="8258907" y="4548739"/>
                    <a:ext cx="968156" cy="546759"/>
                  </a:xfrm>
                  <a:prstGeom prst="roundRect">
                    <a:avLst>
                      <a:gd name="adj" fmla="val 3125"/>
                    </a:avLst>
                  </a:prstGeom>
                  <a:solidFill>
                    <a:srgbClr val="0078D4">
                      <a:alpha val="1000"/>
                    </a:srgbClr>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68" name="Title 1">
                    <a:extLst>
                      <a:ext uri="{FF2B5EF4-FFF2-40B4-BE49-F238E27FC236}">
                        <a16:creationId xmlns:a16="http://schemas.microsoft.com/office/drawing/2014/main" id="{A8A89BC8-1B07-4D46-937F-7DD05903EADB}"/>
                      </a:ext>
                    </a:extLst>
                  </p:cNvPr>
                  <p:cNvSpPr txBox="1">
                    <a:spLocks/>
                  </p:cNvSpPr>
                  <p:nvPr/>
                </p:nvSpPr>
                <p:spPr>
                  <a:xfrm>
                    <a:off x="8258907" y="437551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Pod</a:t>
                    </a:r>
                  </a:p>
                </p:txBody>
              </p:sp>
              <p:grpSp>
                <p:nvGrpSpPr>
                  <p:cNvPr id="169" name="Group 168">
                    <a:extLst>
                      <a:ext uri="{FF2B5EF4-FFF2-40B4-BE49-F238E27FC236}">
                        <a16:creationId xmlns:a16="http://schemas.microsoft.com/office/drawing/2014/main" id="{34875715-8A5C-4E5D-B52E-1FFFED18341E}"/>
                      </a:ext>
                    </a:extLst>
                  </p:cNvPr>
                  <p:cNvGrpSpPr/>
                  <p:nvPr/>
                </p:nvGrpSpPr>
                <p:grpSpPr>
                  <a:xfrm>
                    <a:off x="8405976" y="4721887"/>
                    <a:ext cx="674041" cy="200441"/>
                    <a:chOff x="8773830" y="4106307"/>
                    <a:chExt cx="757312" cy="225205"/>
                  </a:xfrm>
                </p:grpSpPr>
                <p:sp>
                  <p:nvSpPr>
                    <p:cNvPr id="170" name="Freeform: Shape 169">
                      <a:extLst>
                        <a:ext uri="{FF2B5EF4-FFF2-40B4-BE49-F238E27FC236}">
                          <a16:creationId xmlns:a16="http://schemas.microsoft.com/office/drawing/2014/main" id="{91DD834E-A391-4C0B-927A-DFD139BB1656}"/>
                        </a:ext>
                      </a:extLst>
                    </p:cNvPr>
                    <p:cNvSpPr/>
                    <p:nvPr/>
                  </p:nvSpPr>
                  <p:spPr>
                    <a:xfrm>
                      <a:off x="8773830" y="410630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1A6B2797-FB4D-45F6-BE33-6BB62D67A948}"/>
                        </a:ext>
                      </a:extLst>
                    </p:cNvPr>
                    <p:cNvSpPr/>
                    <p:nvPr/>
                  </p:nvSpPr>
                  <p:spPr>
                    <a:xfrm>
                      <a:off x="904974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8EBF47D-6A2B-4DC3-AF64-1078672A73E9}"/>
                        </a:ext>
                      </a:extLst>
                    </p:cNvPr>
                    <p:cNvSpPr/>
                    <p:nvPr/>
                  </p:nvSpPr>
                  <p:spPr>
                    <a:xfrm>
                      <a:off x="9325650" y="4106310"/>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grpSp>
      <p:sp>
        <p:nvSpPr>
          <p:cNvPr id="2" name="Title 1">
            <a:extLst>
              <a:ext uri="{FF2B5EF4-FFF2-40B4-BE49-F238E27FC236}">
                <a16:creationId xmlns:a16="http://schemas.microsoft.com/office/drawing/2014/main" id="{1C680DBF-D337-40FA-8C59-738AA01DC575}"/>
              </a:ext>
            </a:extLst>
          </p:cNvPr>
          <p:cNvSpPr>
            <a:spLocks noGrp="1"/>
          </p:cNvSpPr>
          <p:nvPr>
            <p:ph type="title"/>
          </p:nvPr>
        </p:nvSpPr>
        <p:spPr/>
        <p:txBody>
          <a:bodyPr/>
          <a:lstStyle/>
          <a:p>
            <a:pPr algn="ctr"/>
            <a:r>
              <a:rPr lang="en-US"/>
              <a:t>Scale and run with confidence</a:t>
            </a:r>
          </a:p>
        </p:txBody>
      </p:sp>
    </p:spTree>
    <p:extLst>
      <p:ext uri="{BB962C8B-B14F-4D97-AF65-F5344CB8AC3E}">
        <p14:creationId xmlns:p14="http://schemas.microsoft.com/office/powerpoint/2010/main" val="37349609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Azure Kubernetes Service</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a:noFill/>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grpFill/>
            <a:ln w="19050" cap="flat">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a:noFill/>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a:noFill/>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no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a:solidFill>
            <a:schemeClr val="tx2"/>
          </a:solidFill>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bg1"/>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3377133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Introduction</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solidFill>
              <a:srgbClr val="0078D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ln>
              <a:noFill/>
            </a:ln>
          </p:spPr>
          <p:txBody>
            <a:bodyPr wrap="square" anchor="t" anchorCtr="1">
              <a:spAutoFit/>
            </a:bodyPr>
            <a:lstStyle/>
            <a:p>
              <a:pPr algn="ctr" defTabSz="895923" fontAlgn="base">
                <a:lnSpc>
                  <a:spcPct val="90000"/>
                </a:lnSpc>
                <a:spcBef>
                  <a:spcPct val="0"/>
                </a:spcBef>
                <a:spcAft>
                  <a:spcPct val="0"/>
                </a:spcAft>
              </a:pPr>
              <a:r>
                <a:rPr lang="en-US" sz="1200" dirty="0">
                  <a:gradFill>
                    <a:gsLst>
                      <a:gs pos="0">
                        <a:schemeClr val="bg2"/>
                      </a:gs>
                      <a:gs pos="100000">
                        <a:schemeClr val="bg1"/>
                      </a:gs>
                    </a:gsLst>
                    <a:lin ang="5400000" scaled="1"/>
                  </a:gra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9050" cap="sq">
              <a:solidFill>
                <a:srgbClr val="F9FAF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1" name="Grupo 40">
            <a:extLst>
              <a:ext uri="{FF2B5EF4-FFF2-40B4-BE49-F238E27FC236}">
                <a16:creationId xmlns:a16="http://schemas.microsoft.com/office/drawing/2014/main" id="{D8FE8000-2B63-43B5-ADC3-A030378DA489}"/>
              </a:ext>
            </a:extLst>
          </p:cNvPr>
          <p:cNvGrpSpPr/>
          <p:nvPr/>
        </p:nvGrpSpPr>
        <p:grpSpPr>
          <a:xfrm>
            <a:off x="4708830" y="1306235"/>
            <a:ext cx="1625340" cy="1401156"/>
            <a:chOff x="4330025" y="2290022"/>
            <a:chExt cx="1625340" cy="1401156"/>
          </a:xfrm>
        </p:grpSpPr>
        <p:grpSp>
          <p:nvGrpSpPr>
            <p:cNvPr id="36" name="Group 61">
              <a:extLst>
                <a:ext uri="{FF2B5EF4-FFF2-40B4-BE49-F238E27FC236}">
                  <a16:creationId xmlns:a16="http://schemas.microsoft.com/office/drawing/2014/main" id="{EDBD2796-BFFA-4A8C-8EF6-3A818F718AB1}"/>
                </a:ext>
              </a:extLst>
            </p:cNvPr>
            <p:cNvGrpSpPr/>
            <p:nvPr/>
          </p:nvGrpSpPr>
          <p:grpSpPr>
            <a:xfrm>
              <a:off x="4330025" y="2290022"/>
              <a:ext cx="1625340" cy="1401156"/>
              <a:chOff x="6086817" y="1729068"/>
              <a:chExt cx="1625340" cy="1401156"/>
            </a:xfrm>
          </p:grpSpPr>
          <p:sp>
            <p:nvSpPr>
              <p:cNvPr id="37" name="Hexagon 17">
                <a:extLst>
                  <a:ext uri="{FF2B5EF4-FFF2-40B4-BE49-F238E27FC236}">
                    <a16:creationId xmlns:a16="http://schemas.microsoft.com/office/drawing/2014/main" id="{7E2612D3-A03B-4248-B5FB-8B0763FACB59}"/>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8" name="Rectangle 18">
                <a:extLst>
                  <a:ext uri="{FF2B5EF4-FFF2-40B4-BE49-F238E27FC236}">
                    <a16:creationId xmlns:a16="http://schemas.microsoft.com/office/drawing/2014/main" id="{F4D5116D-5275-4DFD-89D9-C7030922605E}"/>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What is and What is not?</a:t>
                </a:r>
              </a:p>
            </p:txBody>
          </p:sp>
        </p:grpSp>
        <p:sp>
          <p:nvSpPr>
            <p:cNvPr id="40" name="Rectangle 18">
              <a:extLst>
                <a:ext uri="{FF2B5EF4-FFF2-40B4-BE49-F238E27FC236}">
                  <a16:creationId xmlns:a16="http://schemas.microsoft.com/office/drawing/2014/main" id="{09A4335F-0E97-439D-9D91-C613ABA3E273}"/>
                </a:ext>
              </a:extLst>
            </p:cNvPr>
            <p:cNvSpPr/>
            <p:nvPr/>
          </p:nvSpPr>
          <p:spPr>
            <a:xfrm>
              <a:off x="4887266" y="2475812"/>
              <a:ext cx="510858" cy="4801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spTree>
    <p:extLst>
      <p:ext uri="{BB962C8B-B14F-4D97-AF65-F5344CB8AC3E}">
        <p14:creationId xmlns:p14="http://schemas.microsoft.com/office/powerpoint/2010/main" val="12766483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7"/>
                                        </p:tgtEl>
                                        <p:attrNameLst>
                                          <p:attrName>r</p:attrName>
                                        </p:attrNameLst>
                                      </p:cBhvr>
                                    </p:animRot>
                                    <p:animRot by="-240000">
                                      <p:cBhvr>
                                        <p:cTn id="7" dur="200" fill="hold">
                                          <p:stCondLst>
                                            <p:cond delay="200"/>
                                          </p:stCondLst>
                                        </p:cTn>
                                        <p:tgtEl>
                                          <p:spTgt spid="7"/>
                                        </p:tgtEl>
                                        <p:attrNameLst>
                                          <p:attrName>r</p:attrName>
                                        </p:attrNameLst>
                                      </p:cBhvr>
                                    </p:animRot>
                                    <p:animRot by="240000">
                                      <p:cBhvr>
                                        <p:cTn id="8" dur="200" fill="hold">
                                          <p:stCondLst>
                                            <p:cond delay="400"/>
                                          </p:stCondLst>
                                        </p:cTn>
                                        <p:tgtEl>
                                          <p:spTgt spid="7"/>
                                        </p:tgtEl>
                                        <p:attrNameLst>
                                          <p:attrName>r</p:attrName>
                                        </p:attrNameLst>
                                      </p:cBhvr>
                                    </p:animRot>
                                    <p:animRot by="-240000">
                                      <p:cBhvr>
                                        <p:cTn id="9" dur="200" fill="hold">
                                          <p:stCondLst>
                                            <p:cond delay="600"/>
                                          </p:stCondLst>
                                        </p:cTn>
                                        <p:tgtEl>
                                          <p:spTgt spid="7"/>
                                        </p:tgtEl>
                                        <p:attrNameLst>
                                          <p:attrName>r</p:attrName>
                                        </p:attrNameLst>
                                      </p:cBhvr>
                                    </p:animRot>
                                    <p:animRot by="120000">
                                      <p:cBhvr>
                                        <p:cTn id="10" dur="200" fill="hold">
                                          <p:stCondLst>
                                            <p:cond delay="8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1409230C-D680-4DCE-97A7-8CEC55434F83}"/>
              </a:ext>
            </a:extLst>
          </p:cNvPr>
          <p:cNvSpPr>
            <a:spLocks noGrp="1"/>
          </p:cNvSpPr>
          <p:nvPr>
            <p:ph type="title"/>
          </p:nvPr>
        </p:nvSpPr>
        <p:spPr/>
        <p:txBody>
          <a:bodyPr/>
          <a:lstStyle/>
          <a:p>
            <a:r>
              <a:rPr lang="en-GB" dirty="0"/>
              <a:t>AKS and ACI</a:t>
            </a:r>
          </a:p>
        </p:txBody>
      </p:sp>
      <p:pic>
        <p:nvPicPr>
          <p:cNvPr id="4" name="Imagen 3">
            <a:extLst>
              <a:ext uri="{FF2B5EF4-FFF2-40B4-BE49-F238E27FC236}">
                <a16:creationId xmlns:a16="http://schemas.microsoft.com/office/drawing/2014/main" id="{A1FC3D4C-83DC-4B28-868E-F6240EA5017A}"/>
              </a:ext>
            </a:extLst>
          </p:cNvPr>
          <p:cNvPicPr>
            <a:picLocks noChangeAspect="1"/>
          </p:cNvPicPr>
          <p:nvPr/>
        </p:nvPicPr>
        <p:blipFill>
          <a:blip r:embed="rId3"/>
          <a:stretch>
            <a:fillRect/>
          </a:stretch>
        </p:blipFill>
        <p:spPr>
          <a:xfrm>
            <a:off x="214586" y="1216306"/>
            <a:ext cx="11762827" cy="5184494"/>
          </a:xfrm>
          <a:prstGeom prst="rect">
            <a:avLst/>
          </a:prstGeom>
        </p:spPr>
      </p:pic>
    </p:spTree>
    <p:extLst>
      <p:ext uri="{BB962C8B-B14F-4D97-AF65-F5344CB8AC3E}">
        <p14:creationId xmlns:p14="http://schemas.microsoft.com/office/powerpoint/2010/main" val="27535409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45F54D1-5626-4242-87DF-4594984FA916}"/>
              </a:ext>
            </a:extLst>
          </p:cNvPr>
          <p:cNvSpPr txBox="1"/>
          <p:nvPr/>
        </p:nvSpPr>
        <p:spPr>
          <a:xfrm>
            <a:off x="1557670" y="1876647"/>
            <a:ext cx="8670851" cy="1107996"/>
          </a:xfrm>
          <a:prstGeom prst="rect">
            <a:avLst/>
          </a:prstGeom>
          <a:noFill/>
        </p:spPr>
        <p:txBody>
          <a:bodyPr wrap="square" lIns="0" tIns="0" rIns="0" bIns="0" rtlCol="0">
            <a:spAutoFit/>
          </a:bodyPr>
          <a:lstStyle/>
          <a:p>
            <a:pPr algn="l"/>
            <a:r>
              <a:rPr lang="en-US" sz="7200" dirty="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02D92C-37D9-46E8-9517-43187E4555AE}"/>
              </a:ext>
            </a:extLst>
          </p:cNvPr>
          <p:cNvSpPr>
            <a:spLocks noGrp="1"/>
          </p:cNvSpPr>
          <p:nvPr>
            <p:ph type="title"/>
          </p:nvPr>
        </p:nvSpPr>
        <p:spPr/>
        <p:txBody>
          <a:bodyPr/>
          <a:lstStyle/>
          <a:p>
            <a:r>
              <a:rPr lang="en-GB" dirty="0"/>
              <a:t>Features of Kubernetes</a:t>
            </a:r>
          </a:p>
        </p:txBody>
      </p:sp>
      <p:sp>
        <p:nvSpPr>
          <p:cNvPr id="3" name="Marcador de pie de página 2">
            <a:extLst>
              <a:ext uri="{FF2B5EF4-FFF2-40B4-BE49-F238E27FC236}">
                <a16:creationId xmlns:a16="http://schemas.microsoft.com/office/drawing/2014/main" id="{E841649A-0606-47C1-9A34-666D7B3BE2F7}"/>
              </a:ext>
            </a:extLst>
          </p:cNvPr>
          <p:cNvSpPr>
            <a:spLocks noGrp="1"/>
          </p:cNvSpPr>
          <p:nvPr>
            <p:ph type="ftr" sz="quarter" idx="3"/>
          </p:nvPr>
        </p:nvSpPr>
        <p:spPr/>
        <p:txBody>
          <a:bodyPr/>
          <a:lstStyle/>
          <a:p>
            <a:r>
              <a:rPr lang="en-US">
                <a:solidFill>
                  <a:schemeClr val="bg1">
                    <a:lumMod val="65000"/>
                  </a:schemeClr>
                </a:solidFill>
              </a:rPr>
              <a:t>© Microsoft Corporation                                                                                  								                                Azure </a:t>
            </a:r>
            <a:endParaRPr lang="en-US" dirty="0">
              <a:solidFill>
                <a:schemeClr val="bg1">
                  <a:lumMod val="65000"/>
                </a:schemeClr>
              </a:solidFill>
            </a:endParaRPr>
          </a:p>
        </p:txBody>
      </p:sp>
      <p:graphicFrame>
        <p:nvGraphicFramePr>
          <p:cNvPr id="5" name="Objeto 4">
            <a:extLst>
              <a:ext uri="{FF2B5EF4-FFF2-40B4-BE49-F238E27FC236}">
                <a16:creationId xmlns:a16="http://schemas.microsoft.com/office/drawing/2014/main" id="{A445EA7A-5608-4117-9B4D-B6BCAC74EF3C}"/>
              </a:ext>
            </a:extLst>
          </p:cNvPr>
          <p:cNvGraphicFramePr>
            <a:graphicFrameLocks noChangeAspect="1"/>
          </p:cNvGraphicFramePr>
          <p:nvPr>
            <p:extLst>
              <p:ext uri="{D42A27DB-BD31-4B8C-83A1-F6EECF244321}">
                <p14:modId xmlns:p14="http://schemas.microsoft.com/office/powerpoint/2010/main" val="1007273551"/>
              </p:ext>
            </p:extLst>
          </p:nvPr>
        </p:nvGraphicFramePr>
        <p:xfrm>
          <a:off x="455995" y="1235075"/>
          <a:ext cx="3187700" cy="1168400"/>
        </p:xfrm>
        <a:graphic>
          <a:graphicData uri="http://schemas.openxmlformats.org/presentationml/2006/ole">
            <mc:AlternateContent xmlns:mc="http://schemas.openxmlformats.org/markup-compatibility/2006">
              <mc:Choice xmlns:v="urn:schemas-microsoft-com:vml" Requires="v">
                <p:oleObj spid="_x0000_s1034" name="Image" r:id="rId4" imgW="3187080" imgH="1168200" progId="Photoshop.Image.13">
                  <p:embed/>
                </p:oleObj>
              </mc:Choice>
              <mc:Fallback>
                <p:oleObj name="Image" r:id="rId4" imgW="3187080" imgH="1168200" progId="Photoshop.Image.13">
                  <p:embed/>
                  <p:pic>
                    <p:nvPicPr>
                      <p:cNvPr id="0" name=""/>
                      <p:cNvPicPr/>
                      <p:nvPr/>
                    </p:nvPicPr>
                    <p:blipFill>
                      <a:blip r:embed="rId5"/>
                      <a:stretch>
                        <a:fillRect/>
                      </a:stretch>
                    </p:blipFill>
                    <p:spPr>
                      <a:xfrm>
                        <a:off x="455995" y="1235075"/>
                        <a:ext cx="3187700" cy="1168400"/>
                      </a:xfrm>
                      <a:prstGeom prst="rect">
                        <a:avLst/>
                      </a:prstGeom>
                    </p:spPr>
                  </p:pic>
                </p:oleObj>
              </mc:Fallback>
            </mc:AlternateContent>
          </a:graphicData>
        </a:graphic>
      </p:graphicFrame>
      <p:graphicFrame>
        <p:nvGraphicFramePr>
          <p:cNvPr id="6" name="Objeto 5">
            <a:extLst>
              <a:ext uri="{FF2B5EF4-FFF2-40B4-BE49-F238E27FC236}">
                <a16:creationId xmlns:a16="http://schemas.microsoft.com/office/drawing/2014/main" id="{19253D02-9E9E-47FF-8A7B-FA894F568231}"/>
              </a:ext>
            </a:extLst>
          </p:cNvPr>
          <p:cNvGraphicFramePr>
            <a:graphicFrameLocks noChangeAspect="1"/>
          </p:cNvGraphicFramePr>
          <p:nvPr>
            <p:extLst>
              <p:ext uri="{D42A27DB-BD31-4B8C-83A1-F6EECF244321}">
                <p14:modId xmlns:p14="http://schemas.microsoft.com/office/powerpoint/2010/main" val="1565754281"/>
              </p:ext>
            </p:extLst>
          </p:nvPr>
        </p:nvGraphicFramePr>
        <p:xfrm>
          <a:off x="4389438" y="1819275"/>
          <a:ext cx="3187700" cy="1168400"/>
        </p:xfrm>
        <a:graphic>
          <a:graphicData uri="http://schemas.openxmlformats.org/presentationml/2006/ole">
            <mc:AlternateContent xmlns:mc="http://schemas.openxmlformats.org/markup-compatibility/2006">
              <mc:Choice xmlns:v="urn:schemas-microsoft-com:vml" Requires="v">
                <p:oleObj spid="_x0000_s1035" name="Image" r:id="rId6" imgW="3187080" imgH="1168200" progId="Photoshop.Image.13">
                  <p:embed/>
                </p:oleObj>
              </mc:Choice>
              <mc:Fallback>
                <p:oleObj name="Image" r:id="rId6" imgW="3187080" imgH="1168200" progId="Photoshop.Image.13">
                  <p:embed/>
                  <p:pic>
                    <p:nvPicPr>
                      <p:cNvPr id="0" name=""/>
                      <p:cNvPicPr/>
                      <p:nvPr/>
                    </p:nvPicPr>
                    <p:blipFill>
                      <a:blip r:embed="rId7"/>
                      <a:stretch>
                        <a:fillRect/>
                      </a:stretch>
                    </p:blipFill>
                    <p:spPr>
                      <a:xfrm>
                        <a:off x="4389438" y="1819275"/>
                        <a:ext cx="3187700" cy="1168400"/>
                      </a:xfrm>
                      <a:prstGeom prst="rect">
                        <a:avLst/>
                      </a:prstGeom>
                    </p:spPr>
                  </p:pic>
                </p:oleObj>
              </mc:Fallback>
            </mc:AlternateContent>
          </a:graphicData>
        </a:graphic>
      </p:graphicFrame>
      <p:graphicFrame>
        <p:nvGraphicFramePr>
          <p:cNvPr id="7" name="Objeto 6">
            <a:extLst>
              <a:ext uri="{FF2B5EF4-FFF2-40B4-BE49-F238E27FC236}">
                <a16:creationId xmlns:a16="http://schemas.microsoft.com/office/drawing/2014/main" id="{CD284ECA-EF0B-4617-A5C0-53D63D44DEEE}"/>
              </a:ext>
            </a:extLst>
          </p:cNvPr>
          <p:cNvGraphicFramePr>
            <a:graphicFrameLocks noChangeAspect="1"/>
          </p:cNvGraphicFramePr>
          <p:nvPr>
            <p:extLst>
              <p:ext uri="{D42A27DB-BD31-4B8C-83A1-F6EECF244321}">
                <p14:modId xmlns:p14="http://schemas.microsoft.com/office/powerpoint/2010/main" val="4125143138"/>
              </p:ext>
            </p:extLst>
          </p:nvPr>
        </p:nvGraphicFramePr>
        <p:xfrm>
          <a:off x="8302625" y="1235075"/>
          <a:ext cx="3187700" cy="1168400"/>
        </p:xfrm>
        <a:graphic>
          <a:graphicData uri="http://schemas.openxmlformats.org/presentationml/2006/ole">
            <mc:AlternateContent xmlns:mc="http://schemas.openxmlformats.org/markup-compatibility/2006">
              <mc:Choice xmlns:v="urn:schemas-microsoft-com:vml" Requires="v">
                <p:oleObj spid="_x0000_s1036" name="Image" r:id="rId8" imgW="3187080" imgH="1168200" progId="Photoshop.Image.13">
                  <p:embed/>
                </p:oleObj>
              </mc:Choice>
              <mc:Fallback>
                <p:oleObj name="Image" r:id="rId8" imgW="3187080" imgH="1168200" progId="Photoshop.Image.13">
                  <p:embed/>
                  <p:pic>
                    <p:nvPicPr>
                      <p:cNvPr id="0" name=""/>
                      <p:cNvPicPr/>
                      <p:nvPr/>
                    </p:nvPicPr>
                    <p:blipFill>
                      <a:blip r:embed="rId9"/>
                      <a:stretch>
                        <a:fillRect/>
                      </a:stretch>
                    </p:blipFill>
                    <p:spPr>
                      <a:xfrm>
                        <a:off x="8302625" y="1235075"/>
                        <a:ext cx="3187700" cy="1168400"/>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id="{C3FF9826-95E5-4E9A-B1C1-6DA5C24EB127}"/>
              </a:ext>
            </a:extLst>
          </p:cNvPr>
          <p:cNvGraphicFramePr>
            <a:graphicFrameLocks noChangeAspect="1"/>
          </p:cNvGraphicFramePr>
          <p:nvPr>
            <p:extLst>
              <p:ext uri="{D42A27DB-BD31-4B8C-83A1-F6EECF244321}">
                <p14:modId xmlns:p14="http://schemas.microsoft.com/office/powerpoint/2010/main" val="2373054436"/>
              </p:ext>
            </p:extLst>
          </p:nvPr>
        </p:nvGraphicFramePr>
        <p:xfrm>
          <a:off x="429611" y="3286126"/>
          <a:ext cx="3187700" cy="1168400"/>
        </p:xfrm>
        <a:graphic>
          <a:graphicData uri="http://schemas.openxmlformats.org/presentationml/2006/ole">
            <mc:AlternateContent xmlns:mc="http://schemas.openxmlformats.org/markup-compatibility/2006">
              <mc:Choice xmlns:v="urn:schemas-microsoft-com:vml" Requires="v">
                <p:oleObj spid="_x0000_s1037" name="Image" r:id="rId10" imgW="3187080" imgH="1168200" progId="Photoshop.Image.13">
                  <p:embed/>
                </p:oleObj>
              </mc:Choice>
              <mc:Fallback>
                <p:oleObj name="Image" r:id="rId10" imgW="3187080" imgH="1168200" progId="Photoshop.Image.13">
                  <p:embed/>
                  <p:pic>
                    <p:nvPicPr>
                      <p:cNvPr id="0" name=""/>
                      <p:cNvPicPr/>
                      <p:nvPr/>
                    </p:nvPicPr>
                    <p:blipFill>
                      <a:blip r:embed="rId11"/>
                      <a:stretch>
                        <a:fillRect/>
                      </a:stretch>
                    </p:blipFill>
                    <p:spPr>
                      <a:xfrm>
                        <a:off x="429611" y="3286126"/>
                        <a:ext cx="3187700" cy="1168400"/>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id="{6415DA66-7723-43CE-9A3A-9A9ED5EA9E13}"/>
              </a:ext>
            </a:extLst>
          </p:cNvPr>
          <p:cNvGraphicFramePr>
            <a:graphicFrameLocks noChangeAspect="1"/>
          </p:cNvGraphicFramePr>
          <p:nvPr>
            <p:extLst>
              <p:ext uri="{D42A27DB-BD31-4B8C-83A1-F6EECF244321}">
                <p14:modId xmlns:p14="http://schemas.microsoft.com/office/powerpoint/2010/main" val="4149432866"/>
              </p:ext>
            </p:extLst>
          </p:nvPr>
        </p:nvGraphicFramePr>
        <p:xfrm>
          <a:off x="8302625" y="3401119"/>
          <a:ext cx="3187700" cy="1168400"/>
        </p:xfrm>
        <a:graphic>
          <a:graphicData uri="http://schemas.openxmlformats.org/presentationml/2006/ole">
            <mc:AlternateContent xmlns:mc="http://schemas.openxmlformats.org/markup-compatibility/2006">
              <mc:Choice xmlns:v="urn:schemas-microsoft-com:vml" Requires="v">
                <p:oleObj spid="_x0000_s1038" name="Image" r:id="rId12" imgW="3187080" imgH="1168200" progId="Photoshop.Image.13">
                  <p:embed/>
                </p:oleObj>
              </mc:Choice>
              <mc:Fallback>
                <p:oleObj name="Image" r:id="rId12" imgW="3187080" imgH="1168200" progId="Photoshop.Image.13">
                  <p:embed/>
                  <p:pic>
                    <p:nvPicPr>
                      <p:cNvPr id="0" name=""/>
                      <p:cNvPicPr/>
                      <p:nvPr/>
                    </p:nvPicPr>
                    <p:blipFill>
                      <a:blip r:embed="rId13"/>
                      <a:stretch>
                        <a:fillRect/>
                      </a:stretch>
                    </p:blipFill>
                    <p:spPr>
                      <a:xfrm>
                        <a:off x="8302625" y="3401119"/>
                        <a:ext cx="3187700" cy="1168400"/>
                      </a:xfrm>
                      <a:prstGeom prst="rect">
                        <a:avLst/>
                      </a:prstGeom>
                    </p:spPr>
                  </p:pic>
                </p:oleObj>
              </mc:Fallback>
            </mc:AlternateContent>
          </a:graphicData>
        </a:graphic>
      </p:graphicFrame>
      <p:graphicFrame>
        <p:nvGraphicFramePr>
          <p:cNvPr id="10" name="Objeto 9">
            <a:extLst>
              <a:ext uri="{FF2B5EF4-FFF2-40B4-BE49-F238E27FC236}">
                <a16:creationId xmlns:a16="http://schemas.microsoft.com/office/drawing/2014/main" id="{A099625A-1597-4E8F-8903-6695D1541534}"/>
              </a:ext>
            </a:extLst>
          </p:cNvPr>
          <p:cNvGraphicFramePr>
            <a:graphicFrameLocks noChangeAspect="1"/>
          </p:cNvGraphicFramePr>
          <p:nvPr>
            <p:extLst>
              <p:ext uri="{D42A27DB-BD31-4B8C-83A1-F6EECF244321}">
                <p14:modId xmlns:p14="http://schemas.microsoft.com/office/powerpoint/2010/main" val="4111150237"/>
              </p:ext>
            </p:extLst>
          </p:nvPr>
        </p:nvGraphicFramePr>
        <p:xfrm>
          <a:off x="4389438" y="3901884"/>
          <a:ext cx="3187700" cy="1168400"/>
        </p:xfrm>
        <a:graphic>
          <a:graphicData uri="http://schemas.openxmlformats.org/presentationml/2006/ole">
            <mc:AlternateContent xmlns:mc="http://schemas.openxmlformats.org/markup-compatibility/2006">
              <mc:Choice xmlns:v="urn:schemas-microsoft-com:vml" Requires="v">
                <p:oleObj spid="_x0000_s1039" name="Image" r:id="rId14" imgW="3187080" imgH="1168200" progId="Photoshop.Image.13">
                  <p:embed/>
                </p:oleObj>
              </mc:Choice>
              <mc:Fallback>
                <p:oleObj name="Image" r:id="rId14" imgW="3187080" imgH="1168200" progId="Photoshop.Image.13">
                  <p:embed/>
                  <p:pic>
                    <p:nvPicPr>
                      <p:cNvPr id="0" name=""/>
                      <p:cNvPicPr/>
                      <p:nvPr/>
                    </p:nvPicPr>
                    <p:blipFill>
                      <a:blip r:embed="rId15"/>
                      <a:stretch>
                        <a:fillRect/>
                      </a:stretch>
                    </p:blipFill>
                    <p:spPr>
                      <a:xfrm>
                        <a:off x="4389438" y="3901884"/>
                        <a:ext cx="3187700" cy="1168400"/>
                      </a:xfrm>
                      <a:prstGeom prst="rect">
                        <a:avLst/>
                      </a:prstGeom>
                    </p:spPr>
                  </p:pic>
                </p:oleObj>
              </mc:Fallback>
            </mc:AlternateContent>
          </a:graphicData>
        </a:graphic>
      </p:graphicFrame>
      <p:graphicFrame>
        <p:nvGraphicFramePr>
          <p:cNvPr id="11" name="Objeto 10">
            <a:extLst>
              <a:ext uri="{FF2B5EF4-FFF2-40B4-BE49-F238E27FC236}">
                <a16:creationId xmlns:a16="http://schemas.microsoft.com/office/drawing/2014/main" id="{7FE1EF58-D571-4B13-A383-6F051DDFA96F}"/>
              </a:ext>
            </a:extLst>
          </p:cNvPr>
          <p:cNvGraphicFramePr>
            <a:graphicFrameLocks noChangeAspect="1"/>
          </p:cNvGraphicFramePr>
          <p:nvPr>
            <p:extLst>
              <p:ext uri="{D42A27DB-BD31-4B8C-83A1-F6EECF244321}">
                <p14:modId xmlns:p14="http://schemas.microsoft.com/office/powerpoint/2010/main" val="4189629786"/>
              </p:ext>
            </p:extLst>
          </p:nvPr>
        </p:nvGraphicFramePr>
        <p:xfrm>
          <a:off x="476251" y="4989797"/>
          <a:ext cx="3187700" cy="1168400"/>
        </p:xfrm>
        <a:graphic>
          <a:graphicData uri="http://schemas.openxmlformats.org/presentationml/2006/ole">
            <mc:AlternateContent xmlns:mc="http://schemas.openxmlformats.org/markup-compatibility/2006">
              <mc:Choice xmlns:v="urn:schemas-microsoft-com:vml" Requires="v">
                <p:oleObj spid="_x0000_s1040" name="Image" r:id="rId16" imgW="3187080" imgH="1168200" progId="Photoshop.Image.13">
                  <p:embed/>
                </p:oleObj>
              </mc:Choice>
              <mc:Fallback>
                <p:oleObj name="Image" r:id="rId16" imgW="3187080" imgH="1168200" progId="Photoshop.Image.13">
                  <p:embed/>
                  <p:pic>
                    <p:nvPicPr>
                      <p:cNvPr id="0" name=""/>
                      <p:cNvPicPr/>
                      <p:nvPr/>
                    </p:nvPicPr>
                    <p:blipFill>
                      <a:blip r:embed="rId17"/>
                      <a:stretch>
                        <a:fillRect/>
                      </a:stretch>
                    </p:blipFill>
                    <p:spPr>
                      <a:xfrm>
                        <a:off x="476251" y="4989797"/>
                        <a:ext cx="3187700" cy="1168400"/>
                      </a:xfrm>
                      <a:prstGeom prst="rect">
                        <a:avLst/>
                      </a:prstGeom>
                    </p:spPr>
                  </p:pic>
                </p:oleObj>
              </mc:Fallback>
            </mc:AlternateContent>
          </a:graphicData>
        </a:graphic>
      </p:graphicFrame>
      <p:graphicFrame>
        <p:nvGraphicFramePr>
          <p:cNvPr id="12" name="Objeto 11">
            <a:extLst>
              <a:ext uri="{FF2B5EF4-FFF2-40B4-BE49-F238E27FC236}">
                <a16:creationId xmlns:a16="http://schemas.microsoft.com/office/drawing/2014/main" id="{D888AE9A-040D-438D-BDBD-FEF5D2E601FC}"/>
              </a:ext>
            </a:extLst>
          </p:cNvPr>
          <p:cNvGraphicFramePr>
            <a:graphicFrameLocks noChangeAspect="1"/>
          </p:cNvGraphicFramePr>
          <p:nvPr>
            <p:extLst>
              <p:ext uri="{D42A27DB-BD31-4B8C-83A1-F6EECF244321}">
                <p14:modId xmlns:p14="http://schemas.microsoft.com/office/powerpoint/2010/main" val="1229682371"/>
              </p:ext>
            </p:extLst>
          </p:nvPr>
        </p:nvGraphicFramePr>
        <p:xfrm>
          <a:off x="8210550" y="4989797"/>
          <a:ext cx="3187700" cy="1168400"/>
        </p:xfrm>
        <a:graphic>
          <a:graphicData uri="http://schemas.openxmlformats.org/presentationml/2006/ole">
            <mc:AlternateContent xmlns:mc="http://schemas.openxmlformats.org/markup-compatibility/2006">
              <mc:Choice xmlns:v="urn:schemas-microsoft-com:vml" Requires="v">
                <p:oleObj spid="_x0000_s1041" name="Image" r:id="rId18" imgW="3187080" imgH="1168200" progId="Photoshop.Image.13">
                  <p:embed/>
                </p:oleObj>
              </mc:Choice>
              <mc:Fallback>
                <p:oleObj name="Image" r:id="rId18" imgW="3187080" imgH="1168200" progId="Photoshop.Image.13">
                  <p:embed/>
                  <p:pic>
                    <p:nvPicPr>
                      <p:cNvPr id="0" name=""/>
                      <p:cNvPicPr/>
                      <p:nvPr/>
                    </p:nvPicPr>
                    <p:blipFill>
                      <a:blip r:embed="rId19"/>
                      <a:stretch>
                        <a:fillRect/>
                      </a:stretch>
                    </p:blipFill>
                    <p:spPr>
                      <a:xfrm>
                        <a:off x="8210550" y="4989797"/>
                        <a:ext cx="3187700" cy="1168400"/>
                      </a:xfrm>
                      <a:prstGeom prst="rect">
                        <a:avLst/>
                      </a:prstGeom>
                    </p:spPr>
                  </p:pic>
                </p:oleObj>
              </mc:Fallback>
            </mc:AlternateContent>
          </a:graphicData>
        </a:graphic>
      </p:graphicFrame>
    </p:spTree>
    <p:extLst>
      <p:ext uri="{BB962C8B-B14F-4D97-AF65-F5344CB8AC3E}">
        <p14:creationId xmlns:p14="http://schemas.microsoft.com/office/powerpoint/2010/main" val="35937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fltVal val="0"/>
                                          </p:val>
                                        </p:tav>
                                        <p:tav tm="100000">
                                          <p:val>
                                            <p:strVal val="#ppt_w"/>
                                          </p:val>
                                        </p:tav>
                                      </p:tavLst>
                                    </p:anim>
                                    <p:anim calcmode="lin" valueType="num">
                                      <p:cBhvr>
                                        <p:cTn id="28" dur="1000" fill="hold"/>
                                        <p:tgtEl>
                                          <p:spTgt spid="10"/>
                                        </p:tgtEl>
                                        <p:attrNameLst>
                                          <p:attrName>ppt_h</p:attrName>
                                        </p:attrNameLst>
                                      </p:cBhvr>
                                      <p:tavLst>
                                        <p:tav tm="0">
                                          <p:val>
                                            <p:fltVal val="0"/>
                                          </p:val>
                                        </p:tav>
                                        <p:tav tm="100000">
                                          <p:val>
                                            <p:strVal val="#ppt_h"/>
                                          </p:val>
                                        </p:tav>
                                      </p:tavLst>
                                    </p:anim>
                                    <p:anim calcmode="lin" valueType="num">
                                      <p:cBhvr>
                                        <p:cTn id="29" dur="1000" fill="hold"/>
                                        <p:tgtEl>
                                          <p:spTgt spid="10"/>
                                        </p:tgtEl>
                                        <p:attrNameLst>
                                          <p:attrName>style.rotation</p:attrName>
                                        </p:attrNameLst>
                                      </p:cBhvr>
                                      <p:tavLst>
                                        <p:tav tm="0">
                                          <p:val>
                                            <p:fltVal val="90"/>
                                          </p:val>
                                        </p:tav>
                                        <p:tav tm="100000">
                                          <p:val>
                                            <p:fltVal val="0"/>
                                          </p:val>
                                        </p:tav>
                                      </p:tavLst>
                                    </p:anim>
                                    <p:animEffect transition="in" filter="fade">
                                      <p:cBhvr>
                                        <p:cTn id="30" dur="10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6"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circle(in)">
                                      <p:cBhvr>
                                        <p:cTn id="35" dur="20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ppt_x"/>
                                          </p:val>
                                        </p:tav>
                                        <p:tav tm="100000">
                                          <p:val>
                                            <p:strVal val="#ppt_x"/>
                                          </p:val>
                                        </p:tav>
                                      </p:tavLst>
                                    </p:anim>
                                    <p:anim calcmode="lin" valueType="num">
                                      <p:cBhvr additive="base">
                                        <p:cTn id="41"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What is and What is not Kubernetes?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chemeClr val="bg1"/>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bg1"/>
                  </a:solidFill>
                  <a:latin typeface="Segoe UI" charset="0"/>
                  <a:ea typeface="Segoe UI" charset="0"/>
                  <a:cs typeface="Segoe UI" charset="0"/>
                </a:rPr>
                <a:t>?</a:t>
              </a:r>
              <a:endParaRPr lang="en-US" sz="1400" dirty="0">
                <a:solidFill>
                  <a:schemeClr val="bg1"/>
                </a:solidFill>
                <a:latin typeface="Segoe UI" charset="0"/>
                <a:ea typeface="Segoe UI" charset="0"/>
                <a:cs typeface="Segoe UI" charset="0"/>
              </a:endParaRPr>
            </a:p>
          </p:txBody>
        </p:sp>
      </p:grpSp>
    </p:spTree>
    <p:extLst>
      <p:ext uri="{BB962C8B-B14F-4D97-AF65-F5344CB8AC3E}">
        <p14:creationId xmlns:p14="http://schemas.microsoft.com/office/powerpoint/2010/main" val="3069673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B4F61-9503-44B0-931B-5D7E3F007AC2}"/>
              </a:ext>
            </a:extLst>
          </p:cNvPr>
          <p:cNvSpPr>
            <a:spLocks noGrp="1"/>
          </p:cNvSpPr>
          <p:nvPr>
            <p:ph type="title"/>
          </p:nvPr>
        </p:nvSpPr>
        <p:spPr/>
        <p:txBody>
          <a:bodyPr/>
          <a:lstStyle/>
          <a:p>
            <a:r>
              <a:rPr lang="en-GB" dirty="0"/>
              <a:t>What is Kubernetes?</a:t>
            </a:r>
          </a:p>
        </p:txBody>
      </p:sp>
      <p:sp>
        <p:nvSpPr>
          <p:cNvPr id="3" name="Marcador de texto 2">
            <a:extLst>
              <a:ext uri="{FF2B5EF4-FFF2-40B4-BE49-F238E27FC236}">
                <a16:creationId xmlns:a16="http://schemas.microsoft.com/office/drawing/2014/main" id="{47BB8F91-19A8-4D8C-BA12-2A1427C2E6D9}"/>
              </a:ext>
            </a:extLst>
          </p:cNvPr>
          <p:cNvSpPr>
            <a:spLocks noGrp="1"/>
          </p:cNvSpPr>
          <p:nvPr>
            <p:ph type="body" sz="quarter" idx="10"/>
          </p:nvPr>
        </p:nvSpPr>
        <p:spPr>
          <a:xfrm>
            <a:off x="584200" y="1435497"/>
            <a:ext cx="11018520" cy="2357184"/>
          </a:xfrm>
        </p:spPr>
        <p:txBody>
          <a:bodyPr/>
          <a:lstStyle/>
          <a:p>
            <a:pPr marL="342900" indent="-342900">
              <a:buFont typeface="Arial" panose="020B0604020202020204" pitchFamily="34" charset="0"/>
              <a:buChar char="•"/>
            </a:pPr>
            <a:r>
              <a:rPr lang="en-GB" dirty="0"/>
              <a:t>Kubernetes (K8s) is an open source project that was released by Google in June, 2014.</a:t>
            </a:r>
          </a:p>
          <a:p>
            <a:pPr marL="342900" indent="-342900">
              <a:buFont typeface="Arial" panose="020B0604020202020204" pitchFamily="34" charset="0"/>
              <a:buChar char="•"/>
            </a:pPr>
            <a:r>
              <a:rPr lang="en-GB" dirty="0"/>
              <a:t>Kubernetes is an orchestration framework for Docker containers which helps expose containers as services to the outside world</a:t>
            </a:r>
          </a:p>
          <a:p>
            <a:pPr marL="342900" indent="-342900">
              <a:buFont typeface="Arial" panose="020B0604020202020204" pitchFamily="34" charset="0"/>
              <a:buChar char="•"/>
            </a:pPr>
            <a:r>
              <a:rPr lang="en-GB" dirty="0"/>
              <a:t>It is a multi-container management solution.</a:t>
            </a:r>
          </a:p>
          <a:p>
            <a:endParaRPr lang="en-GB" dirty="0"/>
          </a:p>
        </p:txBody>
      </p:sp>
    </p:spTree>
    <p:extLst>
      <p:ext uri="{BB962C8B-B14F-4D97-AF65-F5344CB8AC3E}">
        <p14:creationId xmlns:p14="http://schemas.microsoft.com/office/powerpoint/2010/main" val="35251617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6">
            <a:extLst>
              <a:ext uri="{FF2B5EF4-FFF2-40B4-BE49-F238E27FC236}">
                <a16:creationId xmlns:a16="http://schemas.microsoft.com/office/drawing/2014/main" id="{AEC81F4C-68E2-40CE-B2C8-BDE35F9F007C}"/>
              </a:ext>
            </a:extLst>
          </p:cNvPr>
          <p:cNvSpPr txBox="1">
            <a:spLocks/>
          </p:cNvSpPr>
          <p:nvPr/>
        </p:nvSpPr>
        <p:spPr>
          <a:xfrm>
            <a:off x="455996" y="1783080"/>
            <a:ext cx="3126552"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Kubernetes users communicate with API server and apply desired state</a:t>
            </a:r>
          </a:p>
        </p:txBody>
      </p:sp>
      <p:sp>
        <p:nvSpPr>
          <p:cNvPr id="107" name="Title 16">
            <a:extLst>
              <a:ext uri="{FF2B5EF4-FFF2-40B4-BE49-F238E27FC236}">
                <a16:creationId xmlns:a16="http://schemas.microsoft.com/office/drawing/2014/main" id="{86C6DF61-CE3D-4CDF-AC02-7347199669F5}"/>
              </a:ext>
            </a:extLst>
          </p:cNvPr>
          <p:cNvSpPr txBox="1">
            <a:spLocks/>
          </p:cNvSpPr>
          <p:nvPr/>
        </p:nvSpPr>
        <p:spPr>
          <a:xfrm>
            <a:off x="455995" y="2909854"/>
            <a:ext cx="3326789" cy="4924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2"/>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Master nodes actively enforce desired state on worker nodes</a:t>
            </a:r>
          </a:p>
        </p:txBody>
      </p:sp>
      <p:sp>
        <p:nvSpPr>
          <p:cNvPr id="108" name="Title 16">
            <a:extLst>
              <a:ext uri="{FF2B5EF4-FFF2-40B4-BE49-F238E27FC236}">
                <a16:creationId xmlns:a16="http://schemas.microsoft.com/office/drawing/2014/main" id="{688B36B0-FE6F-49ED-9A40-0075B37D80EB}"/>
              </a:ext>
            </a:extLst>
          </p:cNvPr>
          <p:cNvSpPr txBox="1">
            <a:spLocks/>
          </p:cNvSpPr>
          <p:nvPr/>
        </p:nvSpPr>
        <p:spPr>
          <a:xfrm>
            <a:off x="455995" y="3790406"/>
            <a:ext cx="3505224"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320" marR="0" lvl="0" indent="-274320" algn="l" defTabSz="932742" rtl="0" eaLnBrk="1" fontAlgn="auto" latinLnBrk="0" hangingPunct="1">
              <a:lnSpc>
                <a:spcPct val="100000"/>
              </a:lnSpc>
              <a:spcBef>
                <a:spcPct val="0"/>
              </a:spcBef>
              <a:spcAft>
                <a:spcPts val="0"/>
              </a:spcAft>
              <a:buClrTx/>
              <a:buSzTx/>
              <a:buFont typeface="+mj-lt"/>
              <a:buAutoNum type="arabicPeriod" startAt="3"/>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between containers</a:t>
            </a:r>
          </a:p>
        </p:txBody>
      </p:sp>
      <p:cxnSp>
        <p:nvCxnSpPr>
          <p:cNvPr id="28" name="Straight Connector 27">
            <a:extLst>
              <a:ext uri="{FF2B5EF4-FFF2-40B4-BE49-F238E27FC236}">
                <a16:creationId xmlns:a16="http://schemas.microsoft.com/office/drawing/2014/main" id="{21A40ABA-AC18-45E1-8433-659AF771727C}"/>
              </a:ext>
            </a:extLst>
          </p:cNvPr>
          <p:cNvCxnSpPr>
            <a:cxnSpLocks/>
          </p:cNvCxnSpPr>
          <p:nvPr/>
        </p:nvCxnSpPr>
        <p:spPr>
          <a:xfrm>
            <a:off x="4064000" y="1311424"/>
            <a:ext cx="0" cy="5229448"/>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5" name="Rectangle: Rounded Corners 114">
            <a:extLst>
              <a:ext uri="{FF2B5EF4-FFF2-40B4-BE49-F238E27FC236}">
                <a16:creationId xmlns:a16="http://schemas.microsoft.com/office/drawing/2014/main" id="{F3F95540-B034-4175-993D-07AACE716AE1}"/>
              </a:ext>
            </a:extLst>
          </p:cNvPr>
          <p:cNvSpPr/>
          <p:nvPr/>
        </p:nvSpPr>
        <p:spPr bwMode="auto">
          <a:xfrm>
            <a:off x="5312517" y="2762470"/>
            <a:ext cx="2363527" cy="2420946"/>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BF32F5DD-5788-4BC8-BA30-0F4ABC1A0463}"/>
              </a:ext>
            </a:extLst>
          </p:cNvPr>
          <p:cNvGrpSpPr/>
          <p:nvPr/>
        </p:nvGrpSpPr>
        <p:grpSpPr>
          <a:xfrm>
            <a:off x="6082800" y="1172806"/>
            <a:ext cx="822960" cy="1184981"/>
            <a:chOff x="10070502" y="1600600"/>
            <a:chExt cx="822960" cy="1184981"/>
          </a:xfrm>
        </p:grpSpPr>
        <p:sp>
          <p:nvSpPr>
            <p:cNvPr id="119" name="Title 1">
              <a:extLst>
                <a:ext uri="{FF2B5EF4-FFF2-40B4-BE49-F238E27FC236}">
                  <a16:creationId xmlns:a16="http://schemas.microsoft.com/office/drawing/2014/main" id="{D5318C91-6D13-4DAB-B842-1CAF732CF086}"/>
                </a:ext>
              </a:extLst>
            </p:cNvPr>
            <p:cNvSpPr txBox="1">
              <a:spLocks/>
            </p:cNvSpPr>
            <p:nvPr/>
          </p:nvSpPr>
          <p:spPr>
            <a:xfrm>
              <a:off x="10123192" y="1600600"/>
              <a:ext cx="71758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Kubernetes control</a:t>
              </a:r>
            </a:p>
          </p:txBody>
        </p:sp>
        <p:sp>
          <p:nvSpPr>
            <p:cNvPr id="125" name="Rectangle: Rounded Corners 124">
              <a:extLst>
                <a:ext uri="{FF2B5EF4-FFF2-40B4-BE49-F238E27FC236}">
                  <a16:creationId xmlns:a16="http://schemas.microsoft.com/office/drawing/2014/main" id="{30D9D2E5-1574-4879-A120-C8CE467584F6}"/>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grpSp>
          <p:nvGrpSpPr>
            <p:cNvPr id="139" name="Group 138">
              <a:extLst>
                <a:ext uri="{FF2B5EF4-FFF2-40B4-BE49-F238E27FC236}">
                  <a16:creationId xmlns:a16="http://schemas.microsoft.com/office/drawing/2014/main" id="{95847E25-3D3F-4D21-B359-04165B2B328C}"/>
                </a:ext>
              </a:extLst>
            </p:cNvPr>
            <p:cNvGrpSpPr/>
            <p:nvPr/>
          </p:nvGrpSpPr>
          <p:grpSpPr>
            <a:xfrm>
              <a:off x="10227777" y="2133941"/>
              <a:ext cx="508410" cy="480321"/>
              <a:chOff x="3172902" y="4132385"/>
              <a:chExt cx="355417" cy="335781"/>
            </a:xfrm>
          </p:grpSpPr>
          <p:grpSp>
            <p:nvGrpSpPr>
              <p:cNvPr id="140" name="Group 139">
                <a:extLst>
                  <a:ext uri="{FF2B5EF4-FFF2-40B4-BE49-F238E27FC236}">
                    <a16:creationId xmlns:a16="http://schemas.microsoft.com/office/drawing/2014/main" id="{E634036E-C426-4CA5-8A10-A885E91ADE90}"/>
                  </a:ext>
                </a:extLst>
              </p:cNvPr>
              <p:cNvGrpSpPr/>
              <p:nvPr/>
            </p:nvGrpSpPr>
            <p:grpSpPr>
              <a:xfrm>
                <a:off x="3234030" y="4132385"/>
                <a:ext cx="233160" cy="110531"/>
                <a:chOff x="3234867" y="4132385"/>
                <a:chExt cx="233160" cy="110531"/>
              </a:xfrm>
            </p:grpSpPr>
            <p:sp>
              <p:nvSpPr>
                <p:cNvPr id="148" name="Freeform: Shape 147">
                  <a:extLst>
                    <a:ext uri="{FF2B5EF4-FFF2-40B4-BE49-F238E27FC236}">
                      <a16:creationId xmlns:a16="http://schemas.microsoft.com/office/drawing/2014/main" id="{428939EC-5635-46DB-890A-44599811AF69}"/>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79521FC1-1E3A-447F-B890-3145797660C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B4EBA5C8-4A41-4E17-812A-E10962BC20F3}"/>
                  </a:ext>
                </a:extLst>
              </p:cNvPr>
              <p:cNvGrpSpPr/>
              <p:nvPr/>
            </p:nvGrpSpPr>
            <p:grpSpPr>
              <a:xfrm>
                <a:off x="3172902" y="4245010"/>
                <a:ext cx="355417" cy="110531"/>
                <a:chOff x="3172902" y="4244590"/>
                <a:chExt cx="355417" cy="110531"/>
              </a:xfrm>
            </p:grpSpPr>
            <p:sp>
              <p:nvSpPr>
                <p:cNvPr id="145" name="Freeform: Shape 144">
                  <a:extLst>
                    <a:ext uri="{FF2B5EF4-FFF2-40B4-BE49-F238E27FC236}">
                      <a16:creationId xmlns:a16="http://schemas.microsoft.com/office/drawing/2014/main" id="{DCF84A87-2BAC-4430-81BA-6E4ECB19C051}"/>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789AE002-6E44-46A8-BE49-9362D44E36EE}"/>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2D83A5E-870C-4F6F-9D40-A2B1F80926E2}"/>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42" name="Group 141">
                <a:extLst>
                  <a:ext uri="{FF2B5EF4-FFF2-40B4-BE49-F238E27FC236}">
                    <a16:creationId xmlns:a16="http://schemas.microsoft.com/office/drawing/2014/main" id="{3130ACD5-3BCC-4ED9-B9D8-4B7D8F4D8E62}"/>
                  </a:ext>
                </a:extLst>
              </p:cNvPr>
              <p:cNvGrpSpPr/>
              <p:nvPr/>
            </p:nvGrpSpPr>
            <p:grpSpPr>
              <a:xfrm>
                <a:off x="3234030" y="4357635"/>
                <a:ext cx="233160" cy="110531"/>
                <a:chOff x="3234867" y="4132385"/>
                <a:chExt cx="233160" cy="110531"/>
              </a:xfrm>
            </p:grpSpPr>
            <p:sp>
              <p:nvSpPr>
                <p:cNvPr id="143" name="Freeform: Shape 142">
                  <a:extLst>
                    <a:ext uri="{FF2B5EF4-FFF2-40B4-BE49-F238E27FC236}">
                      <a16:creationId xmlns:a16="http://schemas.microsoft.com/office/drawing/2014/main" id="{6469F535-ADC2-40B1-85DC-9204AE2EC22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134592CE-5E48-4294-AF41-36B7C72002B4}"/>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grpSp>
        <p:nvGrpSpPr>
          <p:cNvPr id="1027" name="Group 1026">
            <a:extLst>
              <a:ext uri="{FF2B5EF4-FFF2-40B4-BE49-F238E27FC236}">
                <a16:creationId xmlns:a16="http://schemas.microsoft.com/office/drawing/2014/main" id="{AF790124-DDB0-4C51-A8AB-552F13A0C4A6}"/>
              </a:ext>
            </a:extLst>
          </p:cNvPr>
          <p:cNvGrpSpPr/>
          <p:nvPr/>
        </p:nvGrpSpPr>
        <p:grpSpPr>
          <a:xfrm>
            <a:off x="6193537" y="2973337"/>
            <a:ext cx="601487" cy="703174"/>
            <a:chOff x="5225756" y="3078294"/>
            <a:chExt cx="601487" cy="703174"/>
          </a:xfrm>
        </p:grpSpPr>
        <p:sp>
          <p:nvSpPr>
            <p:cNvPr id="161" name="Title 1">
              <a:extLst>
                <a:ext uri="{FF2B5EF4-FFF2-40B4-BE49-F238E27FC236}">
                  <a16:creationId xmlns:a16="http://schemas.microsoft.com/office/drawing/2014/main" id="{97DB8C3E-405C-49E0-AD40-585BD87743BF}"/>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API server</a:t>
              </a:r>
            </a:p>
          </p:txBody>
        </p:sp>
        <p:sp>
          <p:nvSpPr>
            <p:cNvPr id="177" name="Rectangle: Rounded Corners 176">
              <a:extLst>
                <a:ext uri="{FF2B5EF4-FFF2-40B4-BE49-F238E27FC236}">
                  <a16:creationId xmlns:a16="http://schemas.microsoft.com/office/drawing/2014/main" id="{C1832000-3772-4E96-BF1C-6A7975E1EE3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07" name="plug" title="Icon of a power plug showing an A to B connection">
              <a:extLst>
                <a:ext uri="{FF2B5EF4-FFF2-40B4-BE49-F238E27FC236}">
                  <a16:creationId xmlns:a16="http://schemas.microsoft.com/office/drawing/2014/main" id="{A022FDEB-05CF-4C78-9BBB-5E99C6E7F72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1037" name="Group 1036">
            <a:extLst>
              <a:ext uri="{FF2B5EF4-FFF2-40B4-BE49-F238E27FC236}">
                <a16:creationId xmlns:a16="http://schemas.microsoft.com/office/drawing/2014/main" id="{92055E3C-E586-479D-8A9B-9B8A5F08BA9F}"/>
              </a:ext>
            </a:extLst>
          </p:cNvPr>
          <p:cNvGrpSpPr/>
          <p:nvPr/>
        </p:nvGrpSpPr>
        <p:grpSpPr>
          <a:xfrm>
            <a:off x="5376865" y="3954777"/>
            <a:ext cx="1110459" cy="1121362"/>
            <a:chOff x="4871241" y="3960674"/>
            <a:chExt cx="1110459" cy="1121362"/>
          </a:xfrm>
        </p:grpSpPr>
        <p:sp>
          <p:nvSpPr>
            <p:cNvPr id="213" name="Title 1">
              <a:extLst>
                <a:ext uri="{FF2B5EF4-FFF2-40B4-BE49-F238E27FC236}">
                  <a16:creationId xmlns:a16="http://schemas.microsoft.com/office/drawing/2014/main" id="{95E12796-553E-4069-A2F4-E1684859A9E6}"/>
                </a:ext>
              </a:extLst>
            </p:cNvPr>
            <p:cNvSpPr txBox="1">
              <a:spLocks/>
            </p:cNvSpPr>
            <p:nvPr/>
          </p:nvSpPr>
          <p:spPr>
            <a:xfrm>
              <a:off x="4871241" y="4835815"/>
              <a:ext cx="111045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1" u="none" strike="noStrike" kern="1200" cap="none" spc="0" normalizeH="0" baseline="0" noProof="0">
                  <a:ln w="3175">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rPr>
                <a:t>replication, namespace, serviceaccounts, etc.</a:t>
              </a:r>
            </a:p>
          </p:txBody>
        </p:sp>
        <p:grpSp>
          <p:nvGrpSpPr>
            <p:cNvPr id="1034" name="Group 1033">
              <a:extLst>
                <a:ext uri="{FF2B5EF4-FFF2-40B4-BE49-F238E27FC236}">
                  <a16:creationId xmlns:a16="http://schemas.microsoft.com/office/drawing/2014/main" id="{552339A5-399B-4ACA-A114-F14E29CC6EF6}"/>
                </a:ext>
              </a:extLst>
            </p:cNvPr>
            <p:cNvGrpSpPr/>
            <p:nvPr/>
          </p:nvGrpSpPr>
          <p:grpSpPr>
            <a:xfrm>
              <a:off x="5125453" y="3960674"/>
              <a:ext cx="601487" cy="826284"/>
              <a:chOff x="5175257" y="3960674"/>
              <a:chExt cx="601487" cy="826284"/>
            </a:xfrm>
          </p:grpSpPr>
          <p:sp>
            <p:nvSpPr>
              <p:cNvPr id="210" name="Title 1">
                <a:extLst>
                  <a:ext uri="{FF2B5EF4-FFF2-40B4-BE49-F238E27FC236}">
                    <a16:creationId xmlns:a16="http://schemas.microsoft.com/office/drawing/2014/main" id="{C5095D6E-6F99-404B-BD0C-B95DA4F14F13}"/>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-controller-manager</a:t>
                </a:r>
              </a:p>
            </p:txBody>
          </p:sp>
          <p:sp>
            <p:nvSpPr>
              <p:cNvPr id="211" name="Rectangle: Rounded Corners 210">
                <a:extLst>
                  <a:ext uri="{FF2B5EF4-FFF2-40B4-BE49-F238E27FC236}">
                    <a16:creationId xmlns:a16="http://schemas.microsoft.com/office/drawing/2014/main" id="{87E3F3CC-E7D0-4E7B-B14B-89DF92D26D1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15" name="remote" title="Icon of a remote control">
                <a:extLst>
                  <a:ext uri="{FF2B5EF4-FFF2-40B4-BE49-F238E27FC236}">
                    <a16:creationId xmlns:a16="http://schemas.microsoft.com/office/drawing/2014/main" id="{EC01C6BB-AB33-4A0F-9031-00E8B74390D5}"/>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grpSp>
        <p:nvGrpSpPr>
          <p:cNvPr id="1035" name="Group 1034">
            <a:extLst>
              <a:ext uri="{FF2B5EF4-FFF2-40B4-BE49-F238E27FC236}">
                <a16:creationId xmlns:a16="http://schemas.microsoft.com/office/drawing/2014/main" id="{FA00B7BC-8B6B-4EE0-B29F-C43A0382C970}"/>
              </a:ext>
            </a:extLst>
          </p:cNvPr>
          <p:cNvGrpSpPr/>
          <p:nvPr/>
        </p:nvGrpSpPr>
        <p:grpSpPr>
          <a:xfrm>
            <a:off x="6755996" y="4076697"/>
            <a:ext cx="601487" cy="703174"/>
            <a:chOff x="6300176" y="4082594"/>
            <a:chExt cx="601487" cy="703174"/>
          </a:xfrm>
        </p:grpSpPr>
        <p:sp>
          <p:nvSpPr>
            <p:cNvPr id="218" name="Title 1">
              <a:extLst>
                <a:ext uri="{FF2B5EF4-FFF2-40B4-BE49-F238E27FC236}">
                  <a16:creationId xmlns:a16="http://schemas.microsoft.com/office/drawing/2014/main" id="{908600BB-AAFA-43FA-BD74-D4110F9C93AE}"/>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-scheduler</a:t>
              </a:r>
            </a:p>
          </p:txBody>
        </p:sp>
        <p:sp>
          <p:nvSpPr>
            <p:cNvPr id="219" name="Rectangle: Rounded Corners 218">
              <a:extLst>
                <a:ext uri="{FF2B5EF4-FFF2-40B4-BE49-F238E27FC236}">
                  <a16:creationId xmlns:a16="http://schemas.microsoft.com/office/drawing/2014/main" id="{71343A6A-2868-4646-87E6-937419311AB1}"/>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21" name="Calendar" title="Icon of a calendar">
              <a:extLst>
                <a:ext uri="{FF2B5EF4-FFF2-40B4-BE49-F238E27FC236}">
                  <a16:creationId xmlns:a16="http://schemas.microsoft.com/office/drawing/2014/main" id="{55A4EFFA-8420-4F7B-BADB-F6DA782B00C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230" name="Straight Arrow Connector 229">
            <a:extLst>
              <a:ext uri="{FF2B5EF4-FFF2-40B4-BE49-F238E27FC236}">
                <a16:creationId xmlns:a16="http://schemas.microsoft.com/office/drawing/2014/main" id="{A8DC715A-6D90-4018-ADC5-623F6FACC598}"/>
              </a:ext>
            </a:extLst>
          </p:cNvPr>
          <p:cNvCxnSpPr>
            <a:cxnSpLocks/>
            <a:stCxn id="125" idx="2"/>
            <a:endCxn id="161" idx="0"/>
          </p:cNvCxnSpPr>
          <p:nvPr/>
        </p:nvCxnSpPr>
        <p:spPr>
          <a:xfrm>
            <a:off x="6494280" y="2357787"/>
            <a:ext cx="1" cy="61555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9" name="Connector: Elbow 1038">
            <a:extLst>
              <a:ext uri="{FF2B5EF4-FFF2-40B4-BE49-F238E27FC236}">
                <a16:creationId xmlns:a16="http://schemas.microsoft.com/office/drawing/2014/main" id="{ABF2490E-8DA1-410E-AFF0-8046496F2EAE}"/>
              </a:ext>
            </a:extLst>
          </p:cNvPr>
          <p:cNvCxnSpPr>
            <a:stCxn id="211" idx="3"/>
            <a:endCxn id="177" idx="2"/>
          </p:cNvCxnSpPr>
          <p:nvPr/>
        </p:nvCxnSpPr>
        <p:spPr>
          <a:xfrm flipV="1">
            <a:off x="6198886" y="3676511"/>
            <a:ext cx="182880" cy="83775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232">
            <a:extLst>
              <a:ext uri="{FF2B5EF4-FFF2-40B4-BE49-F238E27FC236}">
                <a16:creationId xmlns:a16="http://schemas.microsoft.com/office/drawing/2014/main" id="{EDC6CCBC-D4A8-4BDD-8D62-679E7A457866}"/>
              </a:ext>
            </a:extLst>
          </p:cNvPr>
          <p:cNvCxnSpPr>
            <a:cxnSpLocks/>
            <a:stCxn id="219" idx="1"/>
            <a:endCxn id="177" idx="2"/>
          </p:cNvCxnSpPr>
          <p:nvPr/>
        </p:nvCxnSpPr>
        <p:spPr>
          <a:xfrm rot="10800000">
            <a:off x="6607336" y="3676511"/>
            <a:ext cx="182880" cy="83656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50" name="Group 1049">
            <a:extLst>
              <a:ext uri="{FF2B5EF4-FFF2-40B4-BE49-F238E27FC236}">
                <a16:creationId xmlns:a16="http://schemas.microsoft.com/office/drawing/2014/main" id="{3A2C2366-4220-4804-8B96-D0F2E1BF603D}"/>
              </a:ext>
            </a:extLst>
          </p:cNvPr>
          <p:cNvGrpSpPr/>
          <p:nvPr/>
        </p:nvGrpSpPr>
        <p:grpSpPr>
          <a:xfrm>
            <a:off x="6796908" y="4948561"/>
            <a:ext cx="533589" cy="701585"/>
            <a:chOff x="8440124" y="4245798"/>
            <a:chExt cx="533589" cy="701585"/>
          </a:xfrm>
        </p:grpSpPr>
        <p:grpSp>
          <p:nvGrpSpPr>
            <p:cNvPr id="265" name="Group 264">
              <a:extLst>
                <a:ext uri="{FF2B5EF4-FFF2-40B4-BE49-F238E27FC236}">
                  <a16:creationId xmlns:a16="http://schemas.microsoft.com/office/drawing/2014/main" id="{9988CA6F-5F0A-4491-B8C0-ED4FDFCABE19}"/>
                </a:ext>
              </a:extLst>
            </p:cNvPr>
            <p:cNvGrpSpPr/>
            <p:nvPr/>
          </p:nvGrpSpPr>
          <p:grpSpPr>
            <a:xfrm>
              <a:off x="8440124" y="4413794"/>
              <a:ext cx="533589" cy="533589"/>
              <a:chOff x="9475351" y="4318420"/>
              <a:chExt cx="533589" cy="533589"/>
            </a:xfrm>
          </p:grpSpPr>
          <p:sp>
            <p:nvSpPr>
              <p:cNvPr id="266" name="Rectangle: Rounded Corners 265">
                <a:extLst>
                  <a:ext uri="{FF2B5EF4-FFF2-40B4-BE49-F238E27FC236}">
                    <a16:creationId xmlns:a16="http://schemas.microsoft.com/office/drawing/2014/main" id="{F5D80DD2-041E-463C-80AD-F0AEB6EA8DF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F4586A11-6C52-4D84-BA5F-0B313012936A}"/>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8" name="Database_EFC7" title="Icon of a cylinder">
                <a:extLst>
                  <a:ext uri="{FF2B5EF4-FFF2-40B4-BE49-F238E27FC236}">
                    <a16:creationId xmlns:a16="http://schemas.microsoft.com/office/drawing/2014/main" id="{4D1304EB-FCA0-48A2-8396-4E55CF5333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sp>
          <p:nvSpPr>
            <p:cNvPr id="240" name="Title 1">
              <a:extLst>
                <a:ext uri="{FF2B5EF4-FFF2-40B4-BE49-F238E27FC236}">
                  <a16:creationId xmlns:a16="http://schemas.microsoft.com/office/drawing/2014/main" id="{F8A7636E-EAB7-4CE1-8F7D-351134E24B0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8" name="Group 1047">
            <a:extLst>
              <a:ext uri="{FF2B5EF4-FFF2-40B4-BE49-F238E27FC236}">
                <a16:creationId xmlns:a16="http://schemas.microsoft.com/office/drawing/2014/main" id="{98EF5C87-171F-49A8-98CB-70A725FD4911}"/>
              </a:ext>
            </a:extLst>
          </p:cNvPr>
          <p:cNvGrpSpPr/>
          <p:nvPr/>
        </p:nvGrpSpPr>
        <p:grpSpPr>
          <a:xfrm>
            <a:off x="7071233" y="5354393"/>
            <a:ext cx="533589" cy="533589"/>
            <a:chOff x="9475351" y="4318420"/>
            <a:chExt cx="533589" cy="533589"/>
          </a:xfrm>
        </p:grpSpPr>
        <p:sp>
          <p:nvSpPr>
            <p:cNvPr id="244" name="Rectangle: Rounded Corners 243">
              <a:extLst>
                <a:ext uri="{FF2B5EF4-FFF2-40B4-BE49-F238E27FC236}">
                  <a16:creationId xmlns:a16="http://schemas.microsoft.com/office/drawing/2014/main" id="{590D43D2-34F6-4FA6-9E85-B963CA68C1E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1047" name="Rectangle: Rounded Corners 1046">
              <a:extLst>
                <a:ext uri="{FF2B5EF4-FFF2-40B4-BE49-F238E27FC236}">
                  <a16:creationId xmlns:a16="http://schemas.microsoft.com/office/drawing/2014/main" id="{8BB293B0-A9FF-435F-80CC-00C94D29CD3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46" name="Database_EFC7" title="Icon of a cylinder">
              <a:extLst>
                <a:ext uri="{FF2B5EF4-FFF2-40B4-BE49-F238E27FC236}">
                  <a16:creationId xmlns:a16="http://schemas.microsoft.com/office/drawing/2014/main" id="{3A61B703-0F76-4A65-BF02-09ABC07EA394}"/>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260" name="Group 259">
            <a:extLst>
              <a:ext uri="{FF2B5EF4-FFF2-40B4-BE49-F238E27FC236}">
                <a16:creationId xmlns:a16="http://schemas.microsoft.com/office/drawing/2014/main" id="{7BB52B20-347F-476D-81F2-7273D79E25E6}"/>
              </a:ext>
            </a:extLst>
          </p:cNvPr>
          <p:cNvGrpSpPr/>
          <p:nvPr/>
        </p:nvGrpSpPr>
        <p:grpSpPr>
          <a:xfrm>
            <a:off x="7345558" y="5592228"/>
            <a:ext cx="533589" cy="533589"/>
            <a:chOff x="9475351" y="4318420"/>
            <a:chExt cx="533589" cy="533589"/>
          </a:xfrm>
        </p:grpSpPr>
        <p:sp>
          <p:nvSpPr>
            <p:cNvPr id="261" name="Rectangle: Rounded Corners 260">
              <a:extLst>
                <a:ext uri="{FF2B5EF4-FFF2-40B4-BE49-F238E27FC236}">
                  <a16:creationId xmlns:a16="http://schemas.microsoft.com/office/drawing/2014/main" id="{6C0312F5-A8EB-42CA-9EF8-9F67C681A58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62" name="Rectangle: Rounded Corners 261">
              <a:extLst>
                <a:ext uri="{FF2B5EF4-FFF2-40B4-BE49-F238E27FC236}">
                  <a16:creationId xmlns:a16="http://schemas.microsoft.com/office/drawing/2014/main" id="{02942893-FE14-4326-8140-FC3255763B9B}"/>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63" name="Database_EFC7" title="Icon of a cylinder">
              <a:extLst>
                <a:ext uri="{FF2B5EF4-FFF2-40B4-BE49-F238E27FC236}">
                  <a16:creationId xmlns:a16="http://schemas.microsoft.com/office/drawing/2014/main" id="{D2E29EC6-BF80-4A5F-88CA-37D5A702B14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cxnSp>
        <p:nvCxnSpPr>
          <p:cNvPr id="1053" name="Connector: Elbow 1052">
            <a:extLst>
              <a:ext uri="{FF2B5EF4-FFF2-40B4-BE49-F238E27FC236}">
                <a16:creationId xmlns:a16="http://schemas.microsoft.com/office/drawing/2014/main" id="{DE4E3921-BFB8-4F75-8B0A-E65A0E0D42CB}"/>
              </a:ext>
            </a:extLst>
          </p:cNvPr>
          <p:cNvCxnSpPr>
            <a:stCxn id="177" idx="3"/>
            <a:endCxn id="244" idx="0"/>
          </p:cNvCxnSpPr>
          <p:nvPr/>
        </p:nvCxnSpPr>
        <p:spPr>
          <a:xfrm>
            <a:off x="6761346" y="3409717"/>
            <a:ext cx="731520" cy="1944676"/>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3" name="Title 1">
            <a:extLst>
              <a:ext uri="{FF2B5EF4-FFF2-40B4-BE49-F238E27FC236}">
                <a16:creationId xmlns:a16="http://schemas.microsoft.com/office/drawing/2014/main" id="{12884978-34CD-4DAB-84A8-4AACF38F6A77}"/>
              </a:ext>
            </a:extLst>
          </p:cNvPr>
          <p:cNvSpPr txBox="1">
            <a:spLocks/>
          </p:cNvSpPr>
          <p:nvPr/>
        </p:nvSpPr>
        <p:spPr>
          <a:xfrm>
            <a:off x="5312517" y="2566154"/>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Master node</a:t>
            </a:r>
          </a:p>
        </p:txBody>
      </p:sp>
      <p:sp>
        <p:nvSpPr>
          <p:cNvPr id="275" name="Rectangle: Rounded Corners 274">
            <a:extLst>
              <a:ext uri="{FF2B5EF4-FFF2-40B4-BE49-F238E27FC236}">
                <a16:creationId xmlns:a16="http://schemas.microsoft.com/office/drawing/2014/main" id="{535D0F86-CE8D-4060-9DA1-FAB54EE63B72}"/>
              </a:ext>
            </a:extLst>
          </p:cNvPr>
          <p:cNvSpPr/>
          <p:nvPr/>
        </p:nvSpPr>
        <p:spPr bwMode="auto">
          <a:xfrm>
            <a:off x="8377295" y="1463574"/>
            <a:ext cx="2566189" cy="2319105"/>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6" name="Title 1">
            <a:extLst>
              <a:ext uri="{FF2B5EF4-FFF2-40B4-BE49-F238E27FC236}">
                <a16:creationId xmlns:a16="http://schemas.microsoft.com/office/drawing/2014/main" id="{35C114FF-4D11-4A84-AF65-12EF48DFCA0F}"/>
              </a:ext>
            </a:extLst>
          </p:cNvPr>
          <p:cNvSpPr txBox="1">
            <a:spLocks/>
          </p:cNvSpPr>
          <p:nvPr/>
        </p:nvSpPr>
        <p:spPr>
          <a:xfrm>
            <a:off x="8377295" y="1267258"/>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3" name="Group 2">
            <a:extLst>
              <a:ext uri="{FF2B5EF4-FFF2-40B4-BE49-F238E27FC236}">
                <a16:creationId xmlns:a16="http://schemas.microsoft.com/office/drawing/2014/main" id="{DD11334B-4ED8-4926-8E15-068D7ABC4CD0}"/>
              </a:ext>
            </a:extLst>
          </p:cNvPr>
          <p:cNvGrpSpPr/>
          <p:nvPr/>
        </p:nvGrpSpPr>
        <p:grpSpPr>
          <a:xfrm>
            <a:off x="8858748" y="1556518"/>
            <a:ext cx="601487" cy="703174"/>
            <a:chOff x="8858748" y="1556518"/>
            <a:chExt cx="601487" cy="703174"/>
          </a:xfrm>
        </p:grpSpPr>
        <p:sp>
          <p:nvSpPr>
            <p:cNvPr id="280" name="Rectangle: Rounded Corners 279">
              <a:extLst>
                <a:ext uri="{FF2B5EF4-FFF2-40B4-BE49-F238E27FC236}">
                  <a16:creationId xmlns:a16="http://schemas.microsoft.com/office/drawing/2014/main" id="{10AC52D8-F953-4D4A-8900-64A078058EF7}"/>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77" name="IoT_Hub" title="Icon of circles connecting to a center circle surrounded by brackets">
              <a:extLst>
                <a:ext uri="{FF2B5EF4-FFF2-40B4-BE49-F238E27FC236}">
                  <a16:creationId xmlns:a16="http://schemas.microsoft.com/office/drawing/2014/main" id="{D08C4130-9EA5-46AF-9A82-C1364BBFDA93}"/>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79" name="Title 1">
              <a:extLst>
                <a:ext uri="{FF2B5EF4-FFF2-40B4-BE49-F238E27FC236}">
                  <a16:creationId xmlns:a16="http://schemas.microsoft.com/office/drawing/2014/main" id="{63E6ED49-784A-4A79-A667-BAAD48C40AF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224" name="Rectangle 223">
            <a:extLst>
              <a:ext uri="{FF2B5EF4-FFF2-40B4-BE49-F238E27FC236}">
                <a16:creationId xmlns:a16="http://schemas.microsoft.com/office/drawing/2014/main" id="{17588EC5-154E-4ACC-BA1D-6D92EB359010}"/>
              </a:ext>
            </a:extLst>
          </p:cNvPr>
          <p:cNvSpPr/>
          <p:nvPr/>
        </p:nvSpPr>
        <p:spPr bwMode="auto">
          <a:xfrm>
            <a:off x="9244697" y="1763198"/>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B5A9899-8F30-4947-8980-D4A921194DC3}"/>
              </a:ext>
            </a:extLst>
          </p:cNvPr>
          <p:cNvSpPr/>
          <p:nvPr/>
        </p:nvSpPr>
        <p:spPr bwMode="auto">
          <a:xfrm>
            <a:off x="8933396" y="2067276"/>
            <a:ext cx="143010" cy="160345"/>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D469F4EF-219D-4009-85F4-B5D9848F133E}"/>
              </a:ext>
            </a:extLst>
          </p:cNvPr>
          <p:cNvGrpSpPr/>
          <p:nvPr/>
        </p:nvGrpSpPr>
        <p:grpSpPr>
          <a:xfrm>
            <a:off x="9860544" y="1556518"/>
            <a:ext cx="601487" cy="703174"/>
            <a:chOff x="9860544" y="1556518"/>
            <a:chExt cx="601487" cy="703174"/>
          </a:xfrm>
        </p:grpSpPr>
        <p:sp>
          <p:nvSpPr>
            <p:cNvPr id="287" name="Rectangle: Rounded Corners 286">
              <a:extLst>
                <a:ext uri="{FF2B5EF4-FFF2-40B4-BE49-F238E27FC236}">
                  <a16:creationId xmlns:a16="http://schemas.microsoft.com/office/drawing/2014/main" id="{5A2DCCD8-9604-44F5-8970-8099F24F69D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85" name="Move_E7C2" title="Icon of four arrows pointing away from eachother">
              <a:extLst>
                <a:ext uri="{FF2B5EF4-FFF2-40B4-BE49-F238E27FC236}">
                  <a16:creationId xmlns:a16="http://schemas.microsoft.com/office/drawing/2014/main" id="{EE8753FA-CFA1-447E-8187-B3D4CBA9F70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289" name="Title 1">
              <a:extLst>
                <a:ext uri="{FF2B5EF4-FFF2-40B4-BE49-F238E27FC236}">
                  <a16:creationId xmlns:a16="http://schemas.microsoft.com/office/drawing/2014/main" id="{9675BD9A-4791-4BEA-B791-969C5EC7ABC8}"/>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8" name="Group 7">
            <a:extLst>
              <a:ext uri="{FF2B5EF4-FFF2-40B4-BE49-F238E27FC236}">
                <a16:creationId xmlns:a16="http://schemas.microsoft.com/office/drawing/2014/main" id="{07ED1951-309C-43AB-8DCE-234A8C6203DF}"/>
              </a:ext>
            </a:extLst>
          </p:cNvPr>
          <p:cNvGrpSpPr/>
          <p:nvPr/>
        </p:nvGrpSpPr>
        <p:grpSpPr>
          <a:xfrm>
            <a:off x="8509832" y="2442985"/>
            <a:ext cx="2301114" cy="1183682"/>
            <a:chOff x="8509832" y="2442985"/>
            <a:chExt cx="2301114" cy="1183682"/>
          </a:xfrm>
        </p:grpSpPr>
        <p:sp>
          <p:nvSpPr>
            <p:cNvPr id="293" name="Rectangle: Rounded Corners 292">
              <a:extLst>
                <a:ext uri="{FF2B5EF4-FFF2-40B4-BE49-F238E27FC236}">
                  <a16:creationId xmlns:a16="http://schemas.microsoft.com/office/drawing/2014/main" id="{7F0AC083-A131-405D-8671-167AA099E698}"/>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4" name="Title 1">
              <a:extLst>
                <a:ext uri="{FF2B5EF4-FFF2-40B4-BE49-F238E27FC236}">
                  <a16:creationId xmlns:a16="http://schemas.microsoft.com/office/drawing/2014/main" id="{39B748F0-F653-4483-94F3-6D0E5ADB3932}"/>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295" name="Rectangle: Rounded Corners 294">
              <a:extLst>
                <a:ext uri="{FF2B5EF4-FFF2-40B4-BE49-F238E27FC236}">
                  <a16:creationId xmlns:a16="http://schemas.microsoft.com/office/drawing/2014/main" id="{DBD77670-F486-453B-A829-DE13FD160F11}"/>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6" name="Rectangle: Rounded Corners 295">
              <a:extLst>
                <a:ext uri="{FF2B5EF4-FFF2-40B4-BE49-F238E27FC236}">
                  <a16:creationId xmlns:a16="http://schemas.microsoft.com/office/drawing/2014/main" id="{1BBA4773-424F-44F6-8F3F-89E325A51ACE}"/>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297" name="Title 1">
              <a:extLst>
                <a:ext uri="{FF2B5EF4-FFF2-40B4-BE49-F238E27FC236}">
                  <a16:creationId xmlns:a16="http://schemas.microsoft.com/office/drawing/2014/main" id="{2D386035-B37B-4BC5-8A93-1CF4F5E54B0F}"/>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298" name="Title 1">
              <a:extLst>
                <a:ext uri="{FF2B5EF4-FFF2-40B4-BE49-F238E27FC236}">
                  <a16:creationId xmlns:a16="http://schemas.microsoft.com/office/drawing/2014/main" id="{C38FECBD-944A-4FE4-962A-E797DA984C95}"/>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01" name="Title 1">
              <a:extLst>
                <a:ext uri="{FF2B5EF4-FFF2-40B4-BE49-F238E27FC236}">
                  <a16:creationId xmlns:a16="http://schemas.microsoft.com/office/drawing/2014/main" id="{8BE6704C-3188-4BDB-BD2B-C7FEEAA0017E}"/>
                </a:ext>
              </a:extLst>
            </p:cNvPr>
            <p:cNvSpPr txBox="1">
              <a:spLocks/>
            </p:cNvSpPr>
            <p:nvPr/>
          </p:nvSpPr>
          <p:spPr>
            <a:xfrm>
              <a:off x="8813245"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02" name="Title 1">
              <a:extLst>
                <a:ext uri="{FF2B5EF4-FFF2-40B4-BE49-F238E27FC236}">
                  <a16:creationId xmlns:a16="http://schemas.microsoft.com/office/drawing/2014/main" id="{561AB8FE-8BB7-4E79-AE5C-4052FEFE2072}"/>
                </a:ext>
              </a:extLst>
            </p:cNvPr>
            <p:cNvSpPr txBox="1">
              <a:spLocks/>
            </p:cNvSpPr>
            <p:nvPr/>
          </p:nvSpPr>
          <p:spPr>
            <a:xfrm>
              <a:off x="9906048" y="2987880"/>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228" name="Group 227">
              <a:extLst>
                <a:ext uri="{FF2B5EF4-FFF2-40B4-BE49-F238E27FC236}">
                  <a16:creationId xmlns:a16="http://schemas.microsoft.com/office/drawing/2014/main" id="{6925C046-1E7C-49BC-9169-2F2C0F8CBFA1}"/>
                </a:ext>
              </a:extLst>
            </p:cNvPr>
            <p:cNvGrpSpPr/>
            <p:nvPr/>
          </p:nvGrpSpPr>
          <p:grpSpPr>
            <a:xfrm>
              <a:off x="8776968" y="3171978"/>
              <a:ext cx="674040" cy="200439"/>
              <a:chOff x="8773830" y="4177977"/>
              <a:chExt cx="757312" cy="225202"/>
            </a:xfrm>
          </p:grpSpPr>
          <p:sp>
            <p:nvSpPr>
              <p:cNvPr id="300" name="Freeform: Shape 299">
                <a:extLst>
                  <a:ext uri="{FF2B5EF4-FFF2-40B4-BE49-F238E27FC236}">
                    <a16:creationId xmlns:a16="http://schemas.microsoft.com/office/drawing/2014/main" id="{E7EC56B4-A375-440E-ADD4-4ABCD468EB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3" name="Freeform: Shape 302">
                <a:extLst>
                  <a:ext uri="{FF2B5EF4-FFF2-40B4-BE49-F238E27FC236}">
                    <a16:creationId xmlns:a16="http://schemas.microsoft.com/office/drawing/2014/main" id="{757AB4E9-6960-440E-9B68-81B5857CAA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4" name="Freeform: Shape 303">
                <a:extLst>
                  <a:ext uri="{FF2B5EF4-FFF2-40B4-BE49-F238E27FC236}">
                    <a16:creationId xmlns:a16="http://schemas.microsoft.com/office/drawing/2014/main" id="{97F8956B-4FE5-4E13-9341-C215E78E1CC6}"/>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06" name="Group 305">
              <a:extLst>
                <a:ext uri="{FF2B5EF4-FFF2-40B4-BE49-F238E27FC236}">
                  <a16:creationId xmlns:a16="http://schemas.microsoft.com/office/drawing/2014/main" id="{0E132DB8-568C-46E7-BDE4-32454466DB6F}"/>
                </a:ext>
              </a:extLst>
            </p:cNvPr>
            <p:cNvGrpSpPr/>
            <p:nvPr/>
          </p:nvGrpSpPr>
          <p:grpSpPr>
            <a:xfrm>
              <a:off x="9869771" y="3171978"/>
              <a:ext cx="674040" cy="200439"/>
              <a:chOff x="8773830" y="4177977"/>
              <a:chExt cx="757312" cy="225202"/>
            </a:xfrm>
          </p:grpSpPr>
          <p:sp>
            <p:nvSpPr>
              <p:cNvPr id="307" name="Freeform: Shape 306">
                <a:extLst>
                  <a:ext uri="{FF2B5EF4-FFF2-40B4-BE49-F238E27FC236}">
                    <a16:creationId xmlns:a16="http://schemas.microsoft.com/office/drawing/2014/main" id="{C2B9193E-15A8-49FB-B921-CB19D61F26A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8" name="Freeform: Shape 307">
                <a:extLst>
                  <a:ext uri="{FF2B5EF4-FFF2-40B4-BE49-F238E27FC236}">
                    <a16:creationId xmlns:a16="http://schemas.microsoft.com/office/drawing/2014/main" id="{1CD01932-A3F7-4EBD-BE2E-9F8EF3E96B2E}"/>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09" name="Freeform: Shape 308">
                <a:extLst>
                  <a:ext uri="{FF2B5EF4-FFF2-40B4-BE49-F238E27FC236}">
                    <a16:creationId xmlns:a16="http://schemas.microsoft.com/office/drawing/2014/main" id="{3C138E18-E0C5-4924-975F-A2DE46F68E7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232" name="Straight Arrow Connector 231">
            <a:extLst>
              <a:ext uri="{FF2B5EF4-FFF2-40B4-BE49-F238E27FC236}">
                <a16:creationId xmlns:a16="http://schemas.microsoft.com/office/drawing/2014/main" id="{3248272D-930A-4A7A-ACEA-CE8CC0C08809}"/>
              </a:ext>
            </a:extLst>
          </p:cNvPr>
          <p:cNvCxnSpPr>
            <a:cxnSpLocks/>
          </p:cNvCxnSpPr>
          <p:nvPr/>
        </p:nvCxnSpPr>
        <p:spPr>
          <a:xfrm flipH="1">
            <a:off x="8958517" y="2259692"/>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0D22F40A-B8B7-4690-BFDD-223C2B2F5D43}"/>
              </a:ext>
            </a:extLst>
          </p:cNvPr>
          <p:cNvCxnSpPr>
            <a:cxnSpLocks/>
          </p:cNvCxnSpPr>
          <p:nvPr/>
        </p:nvCxnSpPr>
        <p:spPr>
          <a:xfrm flipH="1">
            <a:off x="10363349" y="2259692"/>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9" name="Connector: Elbow 248">
            <a:extLst>
              <a:ext uri="{FF2B5EF4-FFF2-40B4-BE49-F238E27FC236}">
                <a16:creationId xmlns:a16="http://schemas.microsoft.com/office/drawing/2014/main" id="{6C0D05AE-DA77-4C5A-82BA-E4C4F862AF08}"/>
              </a:ext>
            </a:extLst>
          </p:cNvPr>
          <p:cNvCxnSpPr>
            <a:cxnSpLocks/>
          </p:cNvCxnSpPr>
          <p:nvPr/>
        </p:nvCxnSpPr>
        <p:spPr>
          <a:xfrm rot="16200000" flipH="1">
            <a:off x="9239153" y="2180301"/>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2" name="Connector: Elbow 321">
            <a:extLst>
              <a:ext uri="{FF2B5EF4-FFF2-40B4-BE49-F238E27FC236}">
                <a16:creationId xmlns:a16="http://schemas.microsoft.com/office/drawing/2014/main" id="{B2EB3A10-2985-4C66-9FF6-05AE7976DFF1}"/>
              </a:ext>
            </a:extLst>
          </p:cNvPr>
          <p:cNvCxnSpPr>
            <a:cxnSpLocks/>
          </p:cNvCxnSpPr>
          <p:nvPr/>
        </p:nvCxnSpPr>
        <p:spPr>
          <a:xfrm rot="5400000">
            <a:off x="9401173" y="2131676"/>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8" name="Rectangle: Rounded Corners 327">
            <a:extLst>
              <a:ext uri="{FF2B5EF4-FFF2-40B4-BE49-F238E27FC236}">
                <a16:creationId xmlns:a16="http://schemas.microsoft.com/office/drawing/2014/main" id="{B06B08BF-CF73-4E5A-9D10-5642E5BB577F}"/>
              </a:ext>
            </a:extLst>
          </p:cNvPr>
          <p:cNvSpPr/>
          <p:nvPr/>
        </p:nvSpPr>
        <p:spPr bwMode="auto">
          <a:xfrm>
            <a:off x="8377295" y="4371115"/>
            <a:ext cx="2566189" cy="2319105"/>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1" name="Title 1">
            <a:extLst>
              <a:ext uri="{FF2B5EF4-FFF2-40B4-BE49-F238E27FC236}">
                <a16:creationId xmlns:a16="http://schemas.microsoft.com/office/drawing/2014/main" id="{2FDF74E8-3ABE-4207-91B4-94C10362368F}"/>
              </a:ext>
            </a:extLst>
          </p:cNvPr>
          <p:cNvSpPr txBox="1">
            <a:spLocks/>
          </p:cNvSpPr>
          <p:nvPr/>
        </p:nvSpPr>
        <p:spPr>
          <a:xfrm>
            <a:off x="8377295" y="4174799"/>
            <a:ext cx="169717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Worker node</a:t>
            </a:r>
          </a:p>
        </p:txBody>
      </p:sp>
      <p:grpSp>
        <p:nvGrpSpPr>
          <p:cNvPr id="4" name="Group 3">
            <a:extLst>
              <a:ext uri="{FF2B5EF4-FFF2-40B4-BE49-F238E27FC236}">
                <a16:creationId xmlns:a16="http://schemas.microsoft.com/office/drawing/2014/main" id="{5617CBF3-C712-4170-A619-7DB4E9B4A04E}"/>
              </a:ext>
            </a:extLst>
          </p:cNvPr>
          <p:cNvGrpSpPr/>
          <p:nvPr/>
        </p:nvGrpSpPr>
        <p:grpSpPr>
          <a:xfrm>
            <a:off x="8858748" y="4464059"/>
            <a:ext cx="601487" cy="703174"/>
            <a:chOff x="8858748" y="4464059"/>
            <a:chExt cx="601487" cy="703174"/>
          </a:xfrm>
        </p:grpSpPr>
        <p:sp>
          <p:nvSpPr>
            <p:cNvPr id="329" name="Rectangle: Rounded Corners 328">
              <a:extLst>
                <a:ext uri="{FF2B5EF4-FFF2-40B4-BE49-F238E27FC236}">
                  <a16:creationId xmlns:a16="http://schemas.microsoft.com/office/drawing/2014/main" id="{E34B5D54-D18F-4E8E-A7E4-7E85B064DE11}"/>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2" name="IoT_Hub" title="Icon of circles connecting to a center circle surrounded by brackets">
              <a:extLst>
                <a:ext uri="{FF2B5EF4-FFF2-40B4-BE49-F238E27FC236}">
                  <a16:creationId xmlns:a16="http://schemas.microsoft.com/office/drawing/2014/main" id="{31BAEA3E-3A1C-456E-933D-3C4266E6C0F1}"/>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3" name="Title 1">
              <a:extLst>
                <a:ext uri="{FF2B5EF4-FFF2-40B4-BE49-F238E27FC236}">
                  <a16:creationId xmlns:a16="http://schemas.microsoft.com/office/drawing/2014/main" id="{EF44C339-8718-461C-920D-45C04327DD8C}"/>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kubelet</a:t>
              </a:r>
              <a:endPar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334" name="Rectangle 333">
            <a:extLst>
              <a:ext uri="{FF2B5EF4-FFF2-40B4-BE49-F238E27FC236}">
                <a16:creationId xmlns:a16="http://schemas.microsoft.com/office/drawing/2014/main" id="{7C94C9CC-43D7-4FD9-9ABA-6DFD919C38E7}"/>
              </a:ext>
            </a:extLst>
          </p:cNvPr>
          <p:cNvSpPr/>
          <p:nvPr/>
        </p:nvSpPr>
        <p:spPr bwMode="auto">
          <a:xfrm>
            <a:off x="9244697" y="4670739"/>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sp>
        <p:nvSpPr>
          <p:cNvPr id="335" name="Rectangle 334">
            <a:extLst>
              <a:ext uri="{FF2B5EF4-FFF2-40B4-BE49-F238E27FC236}">
                <a16:creationId xmlns:a16="http://schemas.microsoft.com/office/drawing/2014/main" id="{1C531C8F-3095-4286-A715-D8783A37D830}"/>
              </a:ext>
            </a:extLst>
          </p:cNvPr>
          <p:cNvSpPr/>
          <p:nvPr/>
        </p:nvSpPr>
        <p:spPr bwMode="auto">
          <a:xfrm>
            <a:off x="8933396" y="4974817"/>
            <a:ext cx="143010" cy="160345"/>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chemeClr val="tx1"/>
                  </a:gs>
                  <a:gs pos="100000">
                    <a:schemeClr val="tx1"/>
                  </a:gs>
                </a:gsLst>
                <a:lin ang="5400000" scaled="1"/>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27466EF8-7DCA-4B3A-A63D-E710B3825045}"/>
              </a:ext>
            </a:extLst>
          </p:cNvPr>
          <p:cNvGrpSpPr/>
          <p:nvPr/>
        </p:nvGrpSpPr>
        <p:grpSpPr>
          <a:xfrm>
            <a:off x="9860544" y="4464059"/>
            <a:ext cx="601487" cy="703174"/>
            <a:chOff x="9860544" y="4464059"/>
            <a:chExt cx="601487" cy="703174"/>
          </a:xfrm>
        </p:grpSpPr>
        <p:sp>
          <p:nvSpPr>
            <p:cNvPr id="330" name="Rectangle: Rounded Corners 329">
              <a:extLst>
                <a:ext uri="{FF2B5EF4-FFF2-40B4-BE49-F238E27FC236}">
                  <a16:creationId xmlns:a16="http://schemas.microsoft.com/office/drawing/2014/main" id="{5341C4C4-995D-4468-AC8B-6950E0022A02}"/>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6" name="Move_E7C2" title="Icon of four arrows pointing away from eachother">
              <a:extLst>
                <a:ext uri="{FF2B5EF4-FFF2-40B4-BE49-F238E27FC236}">
                  <a16:creationId xmlns:a16="http://schemas.microsoft.com/office/drawing/2014/main" id="{34AA3DD2-491B-460F-BA60-F88429EACB9E}"/>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37" name="Title 1">
              <a:extLst>
                <a:ext uri="{FF2B5EF4-FFF2-40B4-BE49-F238E27FC236}">
                  <a16:creationId xmlns:a16="http://schemas.microsoft.com/office/drawing/2014/main" id="{E7CCF254-B340-41A3-9B0D-419CFB39DF61}"/>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err="1">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kube</a:t>
              </a: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9" name="Group 8">
            <a:extLst>
              <a:ext uri="{FF2B5EF4-FFF2-40B4-BE49-F238E27FC236}">
                <a16:creationId xmlns:a16="http://schemas.microsoft.com/office/drawing/2014/main" id="{5026020C-CDD2-462C-8237-CE5CDB2CBE4B}"/>
              </a:ext>
            </a:extLst>
          </p:cNvPr>
          <p:cNvGrpSpPr/>
          <p:nvPr/>
        </p:nvGrpSpPr>
        <p:grpSpPr>
          <a:xfrm>
            <a:off x="8509832" y="5350526"/>
            <a:ext cx="2301114" cy="1183682"/>
            <a:chOff x="8509832" y="5350526"/>
            <a:chExt cx="2301114" cy="1183682"/>
          </a:xfrm>
        </p:grpSpPr>
        <p:sp>
          <p:nvSpPr>
            <p:cNvPr id="338" name="Rectangle: Rounded Corners 337">
              <a:extLst>
                <a:ext uri="{FF2B5EF4-FFF2-40B4-BE49-F238E27FC236}">
                  <a16:creationId xmlns:a16="http://schemas.microsoft.com/office/drawing/2014/main" id="{6E355436-503C-4DD2-91DC-41F32A2FC47F}"/>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39" name="Title 1">
              <a:extLst>
                <a:ext uri="{FF2B5EF4-FFF2-40B4-BE49-F238E27FC236}">
                  <a16:creationId xmlns:a16="http://schemas.microsoft.com/office/drawing/2014/main" id="{1A68EAD4-54DE-4502-AB0C-BDB1524FFCCC}"/>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Docker</a:t>
              </a:r>
            </a:p>
          </p:txBody>
        </p:sp>
        <p:sp>
          <p:nvSpPr>
            <p:cNvPr id="340" name="Rectangle: Rounded Corners 339">
              <a:extLst>
                <a:ext uri="{FF2B5EF4-FFF2-40B4-BE49-F238E27FC236}">
                  <a16:creationId xmlns:a16="http://schemas.microsoft.com/office/drawing/2014/main" id="{CB754502-5E63-4349-8B7C-24222EFFAEA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1" name="Rectangle: Rounded Corners 340">
              <a:extLst>
                <a:ext uri="{FF2B5EF4-FFF2-40B4-BE49-F238E27FC236}">
                  <a16:creationId xmlns:a16="http://schemas.microsoft.com/office/drawing/2014/main" id="{A4EF8826-D2F6-4106-A412-D184A20143D2}"/>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Segoe UI" pitchFamily="34" charset="0"/>
              </a:endParaRPr>
            </a:p>
          </p:txBody>
        </p:sp>
        <p:sp>
          <p:nvSpPr>
            <p:cNvPr id="342" name="Title 1">
              <a:extLst>
                <a:ext uri="{FF2B5EF4-FFF2-40B4-BE49-F238E27FC236}">
                  <a16:creationId xmlns:a16="http://schemas.microsoft.com/office/drawing/2014/main" id="{51AAAE5B-FED0-4F4C-896A-4BFFED7FDA69}"/>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3" name="Title 1">
              <a:extLst>
                <a:ext uri="{FF2B5EF4-FFF2-40B4-BE49-F238E27FC236}">
                  <a16:creationId xmlns:a16="http://schemas.microsoft.com/office/drawing/2014/main" id="{67DA73F4-502A-4334-9E39-C6BD1797E8CC}"/>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Prod</a:t>
              </a:r>
            </a:p>
          </p:txBody>
        </p:sp>
        <p:sp>
          <p:nvSpPr>
            <p:cNvPr id="344" name="Title 1">
              <a:extLst>
                <a:ext uri="{FF2B5EF4-FFF2-40B4-BE49-F238E27FC236}">
                  <a16:creationId xmlns:a16="http://schemas.microsoft.com/office/drawing/2014/main" id="{68E46159-46CA-4CFE-918F-327D203579E0}"/>
                </a:ext>
              </a:extLst>
            </p:cNvPr>
            <p:cNvSpPr txBox="1">
              <a:spLocks/>
            </p:cNvSpPr>
            <p:nvPr/>
          </p:nvSpPr>
          <p:spPr>
            <a:xfrm>
              <a:off x="8813245"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sp>
          <p:nvSpPr>
            <p:cNvPr id="345" name="Title 1">
              <a:extLst>
                <a:ext uri="{FF2B5EF4-FFF2-40B4-BE49-F238E27FC236}">
                  <a16:creationId xmlns:a16="http://schemas.microsoft.com/office/drawing/2014/main" id="{E9329EBC-5359-42A0-BB44-61195E8E43FF}"/>
                </a:ext>
              </a:extLst>
            </p:cNvPr>
            <p:cNvSpPr txBox="1">
              <a:spLocks/>
            </p:cNvSpPr>
            <p:nvPr/>
          </p:nvSpPr>
          <p:spPr>
            <a:xfrm>
              <a:off x="9906048" y="589542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Containers</a:t>
              </a:r>
            </a:p>
          </p:txBody>
        </p:sp>
        <p:grpSp>
          <p:nvGrpSpPr>
            <p:cNvPr id="346" name="Group 345">
              <a:extLst>
                <a:ext uri="{FF2B5EF4-FFF2-40B4-BE49-F238E27FC236}">
                  <a16:creationId xmlns:a16="http://schemas.microsoft.com/office/drawing/2014/main" id="{26AC6B63-7271-4A33-923B-51AB3F2AE12A}"/>
                </a:ext>
              </a:extLst>
            </p:cNvPr>
            <p:cNvGrpSpPr/>
            <p:nvPr/>
          </p:nvGrpSpPr>
          <p:grpSpPr>
            <a:xfrm>
              <a:off x="8776968" y="6079519"/>
              <a:ext cx="674040" cy="200439"/>
              <a:chOff x="8773830" y="4177977"/>
              <a:chExt cx="757312" cy="225202"/>
            </a:xfrm>
          </p:grpSpPr>
          <p:sp>
            <p:nvSpPr>
              <p:cNvPr id="355" name="Freeform: Shape 354">
                <a:extLst>
                  <a:ext uri="{FF2B5EF4-FFF2-40B4-BE49-F238E27FC236}">
                    <a16:creationId xmlns:a16="http://schemas.microsoft.com/office/drawing/2014/main" id="{BE452BAE-2839-4F4E-BC36-AD5F9EE1935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6" name="Freeform: Shape 355">
                <a:extLst>
                  <a:ext uri="{FF2B5EF4-FFF2-40B4-BE49-F238E27FC236}">
                    <a16:creationId xmlns:a16="http://schemas.microsoft.com/office/drawing/2014/main" id="{1A31B5F3-645F-4D6C-97D0-B0EE90383BA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7" name="Freeform: Shape 356">
                <a:extLst>
                  <a:ext uri="{FF2B5EF4-FFF2-40B4-BE49-F238E27FC236}">
                    <a16:creationId xmlns:a16="http://schemas.microsoft.com/office/drawing/2014/main" id="{9020F086-65AC-46EA-A9F6-5067C489117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nvGrpSpPr>
            <p:cNvPr id="347" name="Group 346">
              <a:extLst>
                <a:ext uri="{FF2B5EF4-FFF2-40B4-BE49-F238E27FC236}">
                  <a16:creationId xmlns:a16="http://schemas.microsoft.com/office/drawing/2014/main" id="{E315DE50-F595-4E0A-A2E6-41CB449C4990}"/>
                </a:ext>
              </a:extLst>
            </p:cNvPr>
            <p:cNvGrpSpPr/>
            <p:nvPr/>
          </p:nvGrpSpPr>
          <p:grpSpPr>
            <a:xfrm>
              <a:off x="9869771" y="6079519"/>
              <a:ext cx="674040" cy="200439"/>
              <a:chOff x="8773830" y="4177977"/>
              <a:chExt cx="757312" cy="225202"/>
            </a:xfrm>
          </p:grpSpPr>
          <p:sp>
            <p:nvSpPr>
              <p:cNvPr id="352" name="Freeform: Shape 351">
                <a:extLst>
                  <a:ext uri="{FF2B5EF4-FFF2-40B4-BE49-F238E27FC236}">
                    <a16:creationId xmlns:a16="http://schemas.microsoft.com/office/drawing/2014/main" id="{FCEE8175-9FC6-4EEC-9800-BB414EC73B3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3" name="Freeform: Shape 352">
                <a:extLst>
                  <a:ext uri="{FF2B5EF4-FFF2-40B4-BE49-F238E27FC236}">
                    <a16:creationId xmlns:a16="http://schemas.microsoft.com/office/drawing/2014/main" id="{FEE09F81-3B46-45F2-9816-A469B4660613}"/>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EAF98E0D-EC51-4228-9C1F-E31D1A12262A}"/>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grpSp>
      </p:grpSp>
      <p:cxnSp>
        <p:nvCxnSpPr>
          <p:cNvPr id="348" name="Straight Arrow Connector 347">
            <a:extLst>
              <a:ext uri="{FF2B5EF4-FFF2-40B4-BE49-F238E27FC236}">
                <a16:creationId xmlns:a16="http://schemas.microsoft.com/office/drawing/2014/main" id="{E892ADA2-74D1-410D-990E-081E6F8649F3}"/>
              </a:ext>
            </a:extLst>
          </p:cNvPr>
          <p:cNvCxnSpPr>
            <a:cxnSpLocks/>
          </p:cNvCxnSpPr>
          <p:nvPr/>
        </p:nvCxnSpPr>
        <p:spPr>
          <a:xfrm flipH="1">
            <a:off x="8958517" y="5167233"/>
            <a:ext cx="1" cy="73152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A68573D6-7E89-4708-8C67-FD03265FD689}"/>
              </a:ext>
            </a:extLst>
          </p:cNvPr>
          <p:cNvCxnSpPr>
            <a:cxnSpLocks/>
          </p:cNvCxnSpPr>
          <p:nvPr/>
        </p:nvCxnSpPr>
        <p:spPr>
          <a:xfrm flipH="1">
            <a:off x="10363349" y="5167233"/>
            <a:ext cx="1" cy="634589"/>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0" name="Connector: Elbow 349">
            <a:extLst>
              <a:ext uri="{FF2B5EF4-FFF2-40B4-BE49-F238E27FC236}">
                <a16:creationId xmlns:a16="http://schemas.microsoft.com/office/drawing/2014/main" id="{D5A60D68-0D6D-40EA-A667-01E63F2074EA}"/>
              </a:ext>
            </a:extLst>
          </p:cNvPr>
          <p:cNvCxnSpPr>
            <a:cxnSpLocks/>
          </p:cNvCxnSpPr>
          <p:nvPr/>
        </p:nvCxnSpPr>
        <p:spPr>
          <a:xfrm rot="16200000" flipH="1">
            <a:off x="9239153" y="5087842"/>
            <a:ext cx="728188" cy="886968"/>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1" name="Connector: Elbow 350">
            <a:extLst>
              <a:ext uri="{FF2B5EF4-FFF2-40B4-BE49-F238E27FC236}">
                <a16:creationId xmlns:a16="http://schemas.microsoft.com/office/drawing/2014/main" id="{E3C113B1-7AE0-4CAD-B8B7-BDB0E1626C53}"/>
              </a:ext>
            </a:extLst>
          </p:cNvPr>
          <p:cNvCxnSpPr>
            <a:cxnSpLocks/>
          </p:cNvCxnSpPr>
          <p:nvPr/>
        </p:nvCxnSpPr>
        <p:spPr>
          <a:xfrm rot="5400000">
            <a:off x="9401173" y="5039217"/>
            <a:ext cx="630936" cy="886968"/>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8" name="Connector: Elbow 277">
            <a:extLst>
              <a:ext uri="{FF2B5EF4-FFF2-40B4-BE49-F238E27FC236}">
                <a16:creationId xmlns:a16="http://schemas.microsoft.com/office/drawing/2014/main" id="{1DB81698-BB1A-4513-80F5-262BA84E1F10}"/>
              </a:ext>
            </a:extLst>
          </p:cNvPr>
          <p:cNvCxnSpPr>
            <a:cxnSpLocks/>
          </p:cNvCxnSpPr>
          <p:nvPr/>
        </p:nvCxnSpPr>
        <p:spPr>
          <a:xfrm flipV="1">
            <a:off x="6761346" y="2002134"/>
            <a:ext cx="2131622" cy="118872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3" name="Connector: Elbow 362">
            <a:extLst>
              <a:ext uri="{FF2B5EF4-FFF2-40B4-BE49-F238E27FC236}">
                <a16:creationId xmlns:a16="http://schemas.microsoft.com/office/drawing/2014/main" id="{CCDF630D-328E-4425-922F-03F381192C58}"/>
              </a:ext>
            </a:extLst>
          </p:cNvPr>
          <p:cNvCxnSpPr>
            <a:cxnSpLocks/>
          </p:cNvCxnSpPr>
          <p:nvPr/>
        </p:nvCxnSpPr>
        <p:spPr>
          <a:xfrm>
            <a:off x="6761346" y="3624408"/>
            <a:ext cx="2131622" cy="1280160"/>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3CA1B63C-88EA-422B-8CE8-A4AF8430B82E}"/>
              </a:ext>
            </a:extLst>
          </p:cNvPr>
          <p:cNvCxnSpPr>
            <a:cxnSpLocks/>
            <a:stCxn id="370" idx="3"/>
          </p:cNvCxnSpPr>
          <p:nvPr/>
        </p:nvCxnSpPr>
        <p:spPr>
          <a:xfrm flipH="1">
            <a:off x="10161288" y="1112496"/>
            <a:ext cx="545" cy="451642"/>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9B8886D2-B8A2-4FA3-AB6A-AD65A4CA59FB}"/>
              </a:ext>
            </a:extLst>
          </p:cNvPr>
          <p:cNvGrpSpPr/>
          <p:nvPr/>
        </p:nvGrpSpPr>
        <p:grpSpPr>
          <a:xfrm>
            <a:off x="9703384" y="544127"/>
            <a:ext cx="914400" cy="568369"/>
            <a:chOff x="9197760" y="536507"/>
            <a:chExt cx="914400" cy="568369"/>
          </a:xfrm>
        </p:grpSpPr>
        <p:sp>
          <p:nvSpPr>
            <p:cNvPr id="370" name="globe_2" title="Icon of a sphere made of lines">
              <a:extLst>
                <a:ext uri="{FF2B5EF4-FFF2-40B4-BE49-F238E27FC236}">
                  <a16:creationId xmlns:a16="http://schemas.microsoft.com/office/drawing/2014/main" id="{10B1573F-E7C1-41A6-8C53-1D19298A406A}"/>
                </a:ext>
              </a:extLst>
            </p:cNvPr>
            <p:cNvSpPr>
              <a:spLocks noChangeAspect="1" noEditPoints="1"/>
            </p:cNvSpPr>
            <p:nvPr/>
          </p:nvSpPr>
          <p:spPr bwMode="auto">
            <a:xfrm>
              <a:off x="9472783"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chemeClr val="tx1"/>
                    </a:gs>
                    <a:gs pos="100000">
                      <a:schemeClr val="tx1"/>
                    </a:gs>
                  </a:gsLst>
                  <a:lin ang="5400000" scaled="1"/>
                </a:gradFill>
                <a:effectLst/>
                <a:uLnTx/>
                <a:uFillTx/>
                <a:latin typeface="Segoe UI"/>
                <a:ea typeface="+mn-ea"/>
                <a:cs typeface="+mn-cs"/>
              </a:endParaRPr>
            </a:p>
          </p:txBody>
        </p:sp>
        <p:sp>
          <p:nvSpPr>
            <p:cNvPr id="374" name="Title 1">
              <a:extLst>
                <a:ext uri="{FF2B5EF4-FFF2-40B4-BE49-F238E27FC236}">
                  <a16:creationId xmlns:a16="http://schemas.microsoft.com/office/drawing/2014/main" id="{70CD62EE-5848-454F-AECE-A705478E6E2F}"/>
                </a:ext>
              </a:extLst>
            </p:cNvPr>
            <p:cNvSpPr txBox="1">
              <a:spLocks/>
            </p:cNvSpPr>
            <p:nvPr/>
          </p:nvSpPr>
          <p:spPr>
            <a:xfrm>
              <a:off x="9197760" y="536507"/>
              <a:ext cx="9144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gradFill>
                    <a:gsLst>
                      <a:gs pos="0">
                        <a:schemeClr val="tx1"/>
                      </a:gs>
                      <a:gs pos="100000">
                        <a:schemeClr val="tx1"/>
                      </a:gs>
                    </a:gsLst>
                    <a:lin ang="5400000" scaled="1"/>
                  </a:gradFill>
                  <a:effectLst/>
                  <a:uLnTx/>
                  <a:uFillTx/>
                  <a:latin typeface="Segoe UI Semibold" panose="020B0702040204020203" pitchFamily="34" charset="0"/>
                  <a:ea typeface="+mn-ea"/>
                  <a:cs typeface="Segoe UI Semibold" panose="020B0702040204020203" pitchFamily="34" charset="0"/>
                </a:rPr>
                <a:t>Internet</a:t>
              </a:r>
            </a:p>
          </p:txBody>
        </p:sp>
      </p:grpSp>
      <p:sp>
        <p:nvSpPr>
          <p:cNvPr id="128" name="Title 16">
            <a:extLst>
              <a:ext uri="{FF2B5EF4-FFF2-40B4-BE49-F238E27FC236}">
                <a16:creationId xmlns:a16="http://schemas.microsoft.com/office/drawing/2014/main" id="{302DD13F-FAAA-584A-ABBA-1E5202818341}"/>
              </a:ext>
            </a:extLst>
          </p:cNvPr>
          <p:cNvSpPr txBox="1">
            <a:spLocks/>
          </p:cNvSpPr>
          <p:nvPr/>
        </p:nvSpPr>
        <p:spPr>
          <a:xfrm>
            <a:off x="455996" y="4670958"/>
            <a:ext cx="2963866"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92100" marR="0" lvl="0" indent="-292100" algn="l" defTabSz="932742" rtl="0" eaLnBrk="1" fontAlgn="auto" latinLnBrk="0" hangingPunct="1">
              <a:lnSpc>
                <a:spcPct val="100000"/>
              </a:lnSpc>
              <a:spcBef>
                <a:spcPct val="0"/>
              </a:spcBef>
              <a:spcAft>
                <a:spcPts val="0"/>
              </a:spcAft>
              <a:buClrTx/>
              <a:buSzTx/>
              <a:buFont typeface="+mj-lt"/>
              <a:buAutoNum type="arabicPeriod" startAt="4"/>
              <a:tabLst/>
              <a:defRPr/>
            </a:pP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Worker nodes support communication from</a:t>
            </a:r>
            <a:b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br>
            <a:r>
              <a:rPr kumimoji="0" lang="en-US" sz="1600" b="0" i="0" u="none" strike="noStrike" kern="1200" cap="none" spc="0" normalizeH="0" baseline="0" noProof="0">
                <a:ln w="3175">
                  <a:noFill/>
                </a:ln>
                <a:gradFill>
                  <a:gsLst>
                    <a:gs pos="0">
                      <a:schemeClr val="tx2"/>
                    </a:gs>
                    <a:gs pos="100000">
                      <a:schemeClr val="tx2"/>
                    </a:gs>
                  </a:gsLst>
                  <a:lin ang="5400000" scaled="1"/>
                </a:gradFill>
                <a:effectLst/>
                <a:uLnTx/>
                <a:uFillTx/>
                <a:latin typeface="Segoe UI" panose="020B0502040204020203" pitchFamily="34" charset="0"/>
                <a:ea typeface="+mn-ea"/>
                <a:cs typeface="Segoe UI" pitchFamily="34" charset="0"/>
              </a:rPr>
              <a:t>the Internet</a:t>
            </a:r>
          </a:p>
        </p:txBody>
      </p:sp>
      <p:sp>
        <p:nvSpPr>
          <p:cNvPr id="2" name="Title 1">
            <a:extLst>
              <a:ext uri="{FF2B5EF4-FFF2-40B4-BE49-F238E27FC236}">
                <a16:creationId xmlns:a16="http://schemas.microsoft.com/office/drawing/2014/main" id="{6F3799AD-3070-4954-AF64-629508D56EB6}"/>
              </a:ext>
            </a:extLst>
          </p:cNvPr>
          <p:cNvSpPr>
            <a:spLocks noGrp="1"/>
          </p:cNvSpPr>
          <p:nvPr>
            <p:ph type="title"/>
          </p:nvPr>
        </p:nvSpPr>
        <p:spPr>
          <a:xfrm>
            <a:off x="455995" y="620428"/>
            <a:ext cx="11306469" cy="403137"/>
          </a:xfrm>
        </p:spPr>
        <p:txBody>
          <a:bodyPr/>
          <a:lstStyle/>
          <a:p>
            <a:r>
              <a:rPr lang="en-US" dirty="0">
                <a:gradFill>
                  <a:gsLst>
                    <a:gs pos="0">
                      <a:schemeClr val="tx1"/>
                    </a:gs>
                    <a:gs pos="100000">
                      <a:schemeClr val="tx1"/>
                    </a:gs>
                  </a:gsLst>
                  <a:lin ang="5400000" scaled="1"/>
                </a:gradFill>
              </a:rPr>
              <a:t>How Kubernetes works?</a:t>
            </a:r>
          </a:p>
        </p:txBody>
      </p:sp>
    </p:spTree>
    <p:extLst>
      <p:ext uri="{BB962C8B-B14F-4D97-AF65-F5344CB8AC3E}">
        <p14:creationId xmlns:p14="http://schemas.microsoft.com/office/powerpoint/2010/main" val="1406406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30"/>
                                        </p:tgtEl>
                                        <p:attrNameLst>
                                          <p:attrName>style.visibility</p:attrName>
                                        </p:attrNameLst>
                                      </p:cBhvr>
                                      <p:to>
                                        <p:strVal val="visible"/>
                                      </p:to>
                                    </p:set>
                                    <p:animEffect transition="in" filter="wipe(up)">
                                      <p:cBhvr>
                                        <p:cTn id="14" dur="500"/>
                                        <p:tgtEl>
                                          <p:spTgt spid="230"/>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027"/>
                                        </p:tgtEl>
                                        <p:attrNameLst>
                                          <p:attrName>style.visibility</p:attrName>
                                        </p:attrNameLst>
                                      </p:cBhvr>
                                      <p:to>
                                        <p:strVal val="visible"/>
                                      </p:to>
                                    </p:set>
                                    <p:animEffect transition="in" filter="fade">
                                      <p:cBhvr>
                                        <p:cTn id="18" dur="500"/>
                                        <p:tgtEl>
                                          <p:spTgt spid="102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053"/>
                                        </p:tgtEl>
                                        <p:attrNameLst>
                                          <p:attrName>style.visibility</p:attrName>
                                        </p:attrNameLst>
                                      </p:cBhvr>
                                      <p:to>
                                        <p:strVal val="visible"/>
                                      </p:to>
                                    </p:set>
                                    <p:animEffect transition="in" filter="fade">
                                      <p:cBhvr>
                                        <p:cTn id="22" dur="500"/>
                                        <p:tgtEl>
                                          <p:spTgt spid="1053"/>
                                        </p:tgtEl>
                                      </p:cBhvr>
                                    </p:animEffect>
                                  </p:childTnLst>
                                </p:cTn>
                              </p:par>
                              <p:par>
                                <p:cTn id="23" presetID="10" presetClass="entr" presetSubtype="0" fill="hold" nodeType="withEffect">
                                  <p:stCondLst>
                                    <p:cond delay="0"/>
                                  </p:stCondLst>
                                  <p:childTnLst>
                                    <p:set>
                                      <p:cBhvr>
                                        <p:cTn id="24" dur="1" fill="hold">
                                          <p:stCondLst>
                                            <p:cond delay="0"/>
                                          </p:stCondLst>
                                        </p:cTn>
                                        <p:tgtEl>
                                          <p:spTgt spid="1050"/>
                                        </p:tgtEl>
                                        <p:attrNameLst>
                                          <p:attrName>style.visibility</p:attrName>
                                        </p:attrNameLst>
                                      </p:cBhvr>
                                      <p:to>
                                        <p:strVal val="visible"/>
                                      </p:to>
                                    </p:set>
                                    <p:animEffect transition="in" filter="fade">
                                      <p:cBhvr>
                                        <p:cTn id="25" dur="500"/>
                                        <p:tgtEl>
                                          <p:spTgt spid="1050"/>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48"/>
                                        </p:tgtEl>
                                        <p:attrNameLst>
                                          <p:attrName>style.visibility</p:attrName>
                                        </p:attrNameLst>
                                      </p:cBhvr>
                                      <p:to>
                                        <p:strVal val="visible"/>
                                      </p:to>
                                    </p:set>
                                    <p:animEffect transition="in" filter="fade">
                                      <p:cBhvr>
                                        <p:cTn id="29" dur="500"/>
                                        <p:tgtEl>
                                          <p:spTgt spid="1048"/>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60"/>
                                        </p:tgtEl>
                                        <p:attrNameLst>
                                          <p:attrName>style.visibility</p:attrName>
                                        </p:attrNameLst>
                                      </p:cBhvr>
                                      <p:to>
                                        <p:strVal val="visible"/>
                                      </p:to>
                                    </p:set>
                                    <p:animEffect transition="in" filter="fade">
                                      <p:cBhvr>
                                        <p:cTn id="33" dur="500"/>
                                        <p:tgtEl>
                                          <p:spTgt spid="26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1035"/>
                                        </p:tgtEl>
                                        <p:attrNameLst>
                                          <p:attrName>style.visibility</p:attrName>
                                        </p:attrNameLst>
                                      </p:cBhvr>
                                      <p:to>
                                        <p:strVal val="visible"/>
                                      </p:to>
                                    </p:set>
                                    <p:animEffect transition="in" filter="fade">
                                      <p:cBhvr>
                                        <p:cTn id="41" dur="500"/>
                                        <p:tgtEl>
                                          <p:spTgt spid="1035"/>
                                        </p:tgtEl>
                                      </p:cBhvr>
                                    </p:animEffect>
                                  </p:childTnLst>
                                </p:cTn>
                              </p:par>
                              <p:par>
                                <p:cTn id="42" presetID="10" presetClass="entr" presetSubtype="0" fill="hold" nodeType="withEffect">
                                  <p:stCondLst>
                                    <p:cond delay="0"/>
                                  </p:stCondLst>
                                  <p:childTnLst>
                                    <p:set>
                                      <p:cBhvr>
                                        <p:cTn id="43" dur="1" fill="hold">
                                          <p:stCondLst>
                                            <p:cond delay="0"/>
                                          </p:stCondLst>
                                        </p:cTn>
                                        <p:tgtEl>
                                          <p:spTgt spid="233"/>
                                        </p:tgtEl>
                                        <p:attrNameLst>
                                          <p:attrName>style.visibility</p:attrName>
                                        </p:attrNameLst>
                                      </p:cBhvr>
                                      <p:to>
                                        <p:strVal val="visible"/>
                                      </p:to>
                                    </p:set>
                                    <p:animEffect transition="in" filter="fade">
                                      <p:cBhvr>
                                        <p:cTn id="44" dur="500"/>
                                        <p:tgtEl>
                                          <p:spTgt spid="23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7"/>
                                        </p:tgtEl>
                                        <p:attrNameLst>
                                          <p:attrName>style.visibility</p:attrName>
                                        </p:attrNameLst>
                                      </p:cBhvr>
                                      <p:to>
                                        <p:strVal val="visible"/>
                                      </p:to>
                                    </p:set>
                                    <p:animEffect transition="in" filter="fade">
                                      <p:cBhvr>
                                        <p:cTn id="48" dur="500"/>
                                        <p:tgtEl>
                                          <p:spTgt spid="1037"/>
                                        </p:tgtEl>
                                      </p:cBhvr>
                                    </p:animEffect>
                                  </p:childTnLst>
                                </p:cTn>
                              </p:par>
                              <p:par>
                                <p:cTn id="49" presetID="10" presetClass="entr" presetSubtype="0" fill="hold" nodeType="withEffect">
                                  <p:stCondLst>
                                    <p:cond delay="0"/>
                                  </p:stCondLst>
                                  <p:childTnLst>
                                    <p:set>
                                      <p:cBhvr>
                                        <p:cTn id="50" dur="1" fill="hold">
                                          <p:stCondLst>
                                            <p:cond delay="0"/>
                                          </p:stCondLst>
                                        </p:cTn>
                                        <p:tgtEl>
                                          <p:spTgt spid="1039"/>
                                        </p:tgtEl>
                                        <p:attrNameLst>
                                          <p:attrName>style.visibility</p:attrName>
                                        </p:attrNameLst>
                                      </p:cBhvr>
                                      <p:to>
                                        <p:strVal val="visible"/>
                                      </p:to>
                                    </p:set>
                                    <p:animEffect transition="in" filter="fade">
                                      <p:cBhvr>
                                        <p:cTn id="51" dur="500"/>
                                        <p:tgtEl>
                                          <p:spTgt spid="1039"/>
                                        </p:tgtEl>
                                      </p:cBhvr>
                                    </p:animEffect>
                                  </p:childTnLst>
                                </p:cTn>
                              </p:par>
                            </p:childTnLst>
                          </p:cTn>
                        </p:par>
                        <p:par>
                          <p:cTn id="52" fill="hold">
                            <p:stCondLst>
                              <p:cond delay="1000"/>
                            </p:stCondLst>
                            <p:childTnLst>
                              <p:par>
                                <p:cTn id="53" presetID="53" presetClass="entr" presetSubtype="16" fill="hold" grpId="0" nodeType="afterEffect">
                                  <p:stCondLst>
                                    <p:cond delay="0"/>
                                  </p:stCondLst>
                                  <p:childTnLst>
                                    <p:set>
                                      <p:cBhvr>
                                        <p:cTn id="54" dur="1" fill="hold">
                                          <p:stCondLst>
                                            <p:cond delay="0"/>
                                          </p:stCondLst>
                                        </p:cTn>
                                        <p:tgtEl>
                                          <p:spTgt spid="115"/>
                                        </p:tgtEl>
                                        <p:attrNameLst>
                                          <p:attrName>style.visibility</p:attrName>
                                        </p:attrNameLst>
                                      </p:cBhvr>
                                      <p:to>
                                        <p:strVal val="visible"/>
                                      </p:to>
                                    </p:set>
                                    <p:anim calcmode="lin" valueType="num">
                                      <p:cBhvr>
                                        <p:cTn id="55" dur="500" fill="hold"/>
                                        <p:tgtEl>
                                          <p:spTgt spid="115"/>
                                        </p:tgtEl>
                                        <p:attrNameLst>
                                          <p:attrName>ppt_w</p:attrName>
                                        </p:attrNameLst>
                                      </p:cBhvr>
                                      <p:tavLst>
                                        <p:tav tm="0">
                                          <p:val>
                                            <p:fltVal val="0"/>
                                          </p:val>
                                        </p:tav>
                                        <p:tav tm="100000">
                                          <p:val>
                                            <p:strVal val="#ppt_w"/>
                                          </p:val>
                                        </p:tav>
                                      </p:tavLst>
                                    </p:anim>
                                    <p:anim calcmode="lin" valueType="num">
                                      <p:cBhvr>
                                        <p:cTn id="56" dur="500" fill="hold"/>
                                        <p:tgtEl>
                                          <p:spTgt spid="115"/>
                                        </p:tgtEl>
                                        <p:attrNameLst>
                                          <p:attrName>ppt_h</p:attrName>
                                        </p:attrNameLst>
                                      </p:cBhvr>
                                      <p:tavLst>
                                        <p:tav tm="0">
                                          <p:val>
                                            <p:fltVal val="0"/>
                                          </p:val>
                                        </p:tav>
                                        <p:tav tm="100000">
                                          <p:val>
                                            <p:strVal val="#ppt_h"/>
                                          </p:val>
                                        </p:tav>
                                      </p:tavLst>
                                    </p:anim>
                                    <p:animEffect transition="in" filter="fade">
                                      <p:cBhvr>
                                        <p:cTn id="57" dur="500"/>
                                        <p:tgtEl>
                                          <p:spTgt spid="115"/>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fade">
                                      <p:cBhvr>
                                        <p:cTn id="61" dur="500"/>
                                        <p:tgtEl>
                                          <p:spTgt spid="27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108"/>
                                        </p:tgtEl>
                                        <p:attrNameLst>
                                          <p:attrName>style.visibility</p:attrName>
                                        </p:attrNameLst>
                                      </p:cBhvr>
                                      <p:to>
                                        <p:strVal val="visible"/>
                                      </p:to>
                                    </p:set>
                                    <p:animEffect transition="in" filter="fade">
                                      <p:cBhvr>
                                        <p:cTn id="65" dur="500"/>
                                        <p:tgtEl>
                                          <p:spTgt spid="108"/>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275"/>
                                        </p:tgtEl>
                                        <p:attrNameLst>
                                          <p:attrName>style.visibility</p:attrName>
                                        </p:attrNameLst>
                                      </p:cBhvr>
                                      <p:to>
                                        <p:strVal val="visible"/>
                                      </p:to>
                                    </p:set>
                                    <p:anim calcmode="lin" valueType="num">
                                      <p:cBhvr>
                                        <p:cTn id="68" dur="500" fill="hold"/>
                                        <p:tgtEl>
                                          <p:spTgt spid="275"/>
                                        </p:tgtEl>
                                        <p:attrNameLst>
                                          <p:attrName>ppt_w</p:attrName>
                                        </p:attrNameLst>
                                      </p:cBhvr>
                                      <p:tavLst>
                                        <p:tav tm="0">
                                          <p:val>
                                            <p:fltVal val="0"/>
                                          </p:val>
                                        </p:tav>
                                        <p:tav tm="100000">
                                          <p:val>
                                            <p:strVal val="#ppt_w"/>
                                          </p:val>
                                        </p:tav>
                                      </p:tavLst>
                                    </p:anim>
                                    <p:anim calcmode="lin" valueType="num">
                                      <p:cBhvr>
                                        <p:cTn id="69" dur="500" fill="hold"/>
                                        <p:tgtEl>
                                          <p:spTgt spid="275"/>
                                        </p:tgtEl>
                                        <p:attrNameLst>
                                          <p:attrName>ppt_h</p:attrName>
                                        </p:attrNameLst>
                                      </p:cBhvr>
                                      <p:tavLst>
                                        <p:tav tm="0">
                                          <p:val>
                                            <p:fltVal val="0"/>
                                          </p:val>
                                        </p:tav>
                                        <p:tav tm="100000">
                                          <p:val>
                                            <p:strVal val="#ppt_h"/>
                                          </p:val>
                                        </p:tav>
                                      </p:tavLst>
                                    </p:anim>
                                    <p:animEffect transition="in" filter="fade">
                                      <p:cBhvr>
                                        <p:cTn id="70" dur="500"/>
                                        <p:tgtEl>
                                          <p:spTgt spid="275"/>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28"/>
                                        </p:tgtEl>
                                        <p:attrNameLst>
                                          <p:attrName>style.visibility</p:attrName>
                                        </p:attrNameLst>
                                      </p:cBhvr>
                                      <p:to>
                                        <p:strVal val="visible"/>
                                      </p:to>
                                    </p:set>
                                    <p:anim calcmode="lin" valueType="num">
                                      <p:cBhvr>
                                        <p:cTn id="73" dur="500" fill="hold"/>
                                        <p:tgtEl>
                                          <p:spTgt spid="328"/>
                                        </p:tgtEl>
                                        <p:attrNameLst>
                                          <p:attrName>ppt_w</p:attrName>
                                        </p:attrNameLst>
                                      </p:cBhvr>
                                      <p:tavLst>
                                        <p:tav tm="0">
                                          <p:val>
                                            <p:fltVal val="0"/>
                                          </p:val>
                                        </p:tav>
                                        <p:tav tm="100000">
                                          <p:val>
                                            <p:strVal val="#ppt_w"/>
                                          </p:val>
                                        </p:tav>
                                      </p:tavLst>
                                    </p:anim>
                                    <p:anim calcmode="lin" valueType="num">
                                      <p:cBhvr>
                                        <p:cTn id="74" dur="500" fill="hold"/>
                                        <p:tgtEl>
                                          <p:spTgt spid="328"/>
                                        </p:tgtEl>
                                        <p:attrNameLst>
                                          <p:attrName>ppt_h</p:attrName>
                                        </p:attrNameLst>
                                      </p:cBhvr>
                                      <p:tavLst>
                                        <p:tav tm="0">
                                          <p:val>
                                            <p:fltVal val="0"/>
                                          </p:val>
                                        </p:tav>
                                        <p:tav tm="100000">
                                          <p:val>
                                            <p:strVal val="#ppt_h"/>
                                          </p:val>
                                        </p:tav>
                                      </p:tavLst>
                                    </p:anim>
                                    <p:animEffect transition="in" filter="fade">
                                      <p:cBhvr>
                                        <p:cTn id="75" dur="500"/>
                                        <p:tgtEl>
                                          <p:spTgt spid="328"/>
                                        </p:tgtEl>
                                      </p:cBhvr>
                                    </p:animEffect>
                                  </p:childTnLst>
                                </p:cTn>
                              </p:par>
                            </p:childTnLst>
                          </p:cTn>
                        </p:par>
                        <p:par>
                          <p:cTn id="76" fill="hold">
                            <p:stCondLst>
                              <p:cond delay="2500"/>
                            </p:stCondLst>
                            <p:childTnLst>
                              <p:par>
                                <p:cTn id="77" presetID="10" presetClass="entr" presetSubtype="0" fill="hold" grpId="0" nodeType="afterEffect">
                                  <p:stCondLst>
                                    <p:cond delay="0"/>
                                  </p:stCondLst>
                                  <p:childTnLst>
                                    <p:set>
                                      <p:cBhvr>
                                        <p:cTn id="78" dur="1" fill="hold">
                                          <p:stCondLst>
                                            <p:cond delay="0"/>
                                          </p:stCondLst>
                                        </p:cTn>
                                        <p:tgtEl>
                                          <p:spTgt spid="276"/>
                                        </p:tgtEl>
                                        <p:attrNameLst>
                                          <p:attrName>style.visibility</p:attrName>
                                        </p:attrNameLst>
                                      </p:cBhvr>
                                      <p:to>
                                        <p:strVal val="visible"/>
                                      </p:to>
                                    </p:set>
                                    <p:animEffect transition="in" filter="fade">
                                      <p:cBhvr>
                                        <p:cTn id="79" dur="500"/>
                                        <p:tgtEl>
                                          <p:spTgt spid="276"/>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31"/>
                                        </p:tgtEl>
                                        <p:attrNameLst>
                                          <p:attrName>style.visibility</p:attrName>
                                        </p:attrNameLst>
                                      </p:cBhvr>
                                      <p:to>
                                        <p:strVal val="visible"/>
                                      </p:to>
                                    </p:set>
                                    <p:animEffect transition="in" filter="fade">
                                      <p:cBhvr>
                                        <p:cTn id="82" dur="500"/>
                                        <p:tgtEl>
                                          <p:spTgt spid="331"/>
                                        </p:tgtEl>
                                      </p:cBhvr>
                                    </p:animEffect>
                                  </p:childTnLst>
                                </p:cTn>
                              </p:par>
                            </p:childTnLst>
                          </p:cTn>
                        </p:par>
                        <p:par>
                          <p:cTn id="83" fill="hold">
                            <p:stCondLst>
                              <p:cond delay="3000"/>
                            </p:stCondLst>
                            <p:childTnLst>
                              <p:par>
                                <p:cTn id="84" presetID="10" presetClass="entr" presetSubtype="0" fill="hold" nodeType="afterEffect">
                                  <p:stCondLst>
                                    <p:cond delay="0"/>
                                  </p:stCondLst>
                                  <p:childTnLst>
                                    <p:set>
                                      <p:cBhvr>
                                        <p:cTn id="85" dur="1" fill="hold">
                                          <p:stCondLst>
                                            <p:cond delay="0"/>
                                          </p:stCondLst>
                                        </p:cTn>
                                        <p:tgtEl>
                                          <p:spTgt spid="278"/>
                                        </p:tgtEl>
                                        <p:attrNameLst>
                                          <p:attrName>style.visibility</p:attrName>
                                        </p:attrNameLst>
                                      </p:cBhvr>
                                      <p:to>
                                        <p:strVal val="visible"/>
                                      </p:to>
                                    </p:set>
                                    <p:animEffect transition="in" filter="fade">
                                      <p:cBhvr>
                                        <p:cTn id="86" dur="500"/>
                                        <p:tgtEl>
                                          <p:spTgt spid="278"/>
                                        </p:tgtEl>
                                      </p:cBhvr>
                                    </p:animEffect>
                                  </p:childTnLst>
                                </p:cTn>
                              </p:par>
                              <p:par>
                                <p:cTn id="87" presetID="10" presetClass="entr" presetSubtype="0" fill="hold" nodeType="with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par>
                                <p:cTn id="90" presetID="10" presetClass="entr" presetSubtype="0" fill="hold" nodeType="withEffect">
                                  <p:stCondLst>
                                    <p:cond delay="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10" presetClass="entr" presetSubtype="0" fill="hold" nodeType="withEffect">
                                  <p:stCondLst>
                                    <p:cond delay="0"/>
                                  </p:stCondLst>
                                  <p:childTnLst>
                                    <p:set>
                                      <p:cBhvr>
                                        <p:cTn id="94" dur="1" fill="hold">
                                          <p:stCondLst>
                                            <p:cond delay="0"/>
                                          </p:stCondLst>
                                        </p:cTn>
                                        <p:tgtEl>
                                          <p:spTgt spid="363"/>
                                        </p:tgtEl>
                                        <p:attrNameLst>
                                          <p:attrName>style.visibility</p:attrName>
                                        </p:attrNameLst>
                                      </p:cBhvr>
                                      <p:to>
                                        <p:strVal val="visible"/>
                                      </p:to>
                                    </p:set>
                                    <p:animEffect transition="in" filter="fade">
                                      <p:cBhvr>
                                        <p:cTn id="95" dur="500"/>
                                        <p:tgtEl>
                                          <p:spTgt spid="36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28"/>
                                        </p:tgtEl>
                                        <p:attrNameLst>
                                          <p:attrName>style.visibility</p:attrName>
                                        </p:attrNameLst>
                                      </p:cBhvr>
                                      <p:to>
                                        <p:strVal val="visible"/>
                                      </p:to>
                                    </p:set>
                                    <p:animEffect transition="in" filter="fade">
                                      <p:cBhvr>
                                        <p:cTn id="100" dur="500"/>
                                        <p:tgtEl>
                                          <p:spTgt spid="128"/>
                                        </p:tgtEl>
                                      </p:cBhvr>
                                    </p:animEffect>
                                  </p:childTnLst>
                                </p:cTn>
                              </p:par>
                              <p:par>
                                <p:cTn id="101" presetID="10" presetClass="entr" presetSubtype="0" fill="hold" nodeType="withEffect">
                                  <p:stCondLst>
                                    <p:cond delay="0"/>
                                  </p:stCondLst>
                                  <p:childTnLst>
                                    <p:set>
                                      <p:cBhvr>
                                        <p:cTn id="102" dur="1" fill="hold">
                                          <p:stCondLst>
                                            <p:cond delay="0"/>
                                          </p:stCondLst>
                                        </p:cTn>
                                        <p:tgtEl>
                                          <p:spTgt spid="222"/>
                                        </p:tgtEl>
                                        <p:attrNameLst>
                                          <p:attrName>style.visibility</p:attrName>
                                        </p:attrNameLst>
                                      </p:cBhvr>
                                      <p:to>
                                        <p:strVal val="visible"/>
                                      </p:to>
                                    </p:set>
                                    <p:animEffect transition="in" filter="fade">
                                      <p:cBhvr>
                                        <p:cTn id="103" dur="500"/>
                                        <p:tgtEl>
                                          <p:spTgt spid="222"/>
                                        </p:tgtEl>
                                      </p:cBhvr>
                                    </p:animEffect>
                                  </p:child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371"/>
                                        </p:tgtEl>
                                        <p:attrNameLst>
                                          <p:attrName>style.visibility</p:attrName>
                                        </p:attrNameLst>
                                      </p:cBhvr>
                                      <p:to>
                                        <p:strVal val="visible"/>
                                      </p:to>
                                    </p:set>
                                    <p:animEffect transition="in" filter="wipe(up)">
                                      <p:cBhvr>
                                        <p:cTn id="107" dur="500"/>
                                        <p:tgtEl>
                                          <p:spTgt spid="371"/>
                                        </p:tgtEl>
                                      </p:cBhvr>
                                    </p:animEffect>
                                  </p:childTnLst>
                                </p:cTn>
                              </p:par>
                            </p:childTnLst>
                          </p:cTn>
                        </p:par>
                        <p:par>
                          <p:cTn id="108" fill="hold">
                            <p:stCondLst>
                              <p:cond delay="1000"/>
                            </p:stCondLst>
                            <p:childTnLst>
                              <p:par>
                                <p:cTn id="109" presetID="10" presetClass="entr" presetSubtype="0" fill="hold" nodeType="afterEffect">
                                  <p:stCondLst>
                                    <p:cond delay="0"/>
                                  </p:stCondLst>
                                  <p:childTnLst>
                                    <p:set>
                                      <p:cBhvr>
                                        <p:cTn id="110" dur="1" fill="hold">
                                          <p:stCondLst>
                                            <p:cond delay="0"/>
                                          </p:stCondLst>
                                        </p:cTn>
                                        <p:tgtEl>
                                          <p:spTgt spid="6"/>
                                        </p:tgtEl>
                                        <p:attrNameLst>
                                          <p:attrName>style.visibility</p:attrName>
                                        </p:attrNameLst>
                                      </p:cBhvr>
                                      <p:to>
                                        <p:strVal val="visible"/>
                                      </p:to>
                                    </p:set>
                                    <p:animEffect transition="in" filter="fade">
                                      <p:cBhvr>
                                        <p:cTn id="111" dur="500"/>
                                        <p:tgtEl>
                                          <p:spTgt spid="6"/>
                                        </p:tgtEl>
                                      </p:cBhvr>
                                    </p:animEffect>
                                  </p:childTnLst>
                                </p:cTn>
                              </p:par>
                              <p:par>
                                <p:cTn id="112" presetID="10" presetClass="entr" presetSubtype="0" fill="hold" nodeType="withEffect">
                                  <p:stCondLst>
                                    <p:cond delay="0"/>
                                  </p:stCondLst>
                                  <p:childTnLst>
                                    <p:set>
                                      <p:cBhvr>
                                        <p:cTn id="113" dur="1" fill="hold">
                                          <p:stCondLst>
                                            <p:cond delay="0"/>
                                          </p:stCondLst>
                                        </p:cTn>
                                        <p:tgtEl>
                                          <p:spTgt spid="7"/>
                                        </p:tgtEl>
                                        <p:attrNameLst>
                                          <p:attrName>style.visibility</p:attrName>
                                        </p:attrNameLst>
                                      </p:cBhvr>
                                      <p:to>
                                        <p:strVal val="visible"/>
                                      </p:to>
                                    </p:set>
                                    <p:animEffect transition="in" filter="fade">
                                      <p:cBhvr>
                                        <p:cTn id="114" dur="500"/>
                                        <p:tgtEl>
                                          <p:spTgt spid="7"/>
                                        </p:tgtEl>
                                      </p:cBhvr>
                                    </p:animEffect>
                                  </p:childTnLst>
                                </p:cTn>
                              </p:par>
                            </p:childTnLst>
                          </p:cTn>
                        </p:par>
                        <p:par>
                          <p:cTn id="115" fill="hold">
                            <p:stCondLst>
                              <p:cond delay="1500"/>
                            </p:stCondLst>
                            <p:childTnLst>
                              <p:par>
                                <p:cTn id="116" presetID="22" presetClass="entr" presetSubtype="1" fill="hold" nodeType="afterEffect">
                                  <p:stCondLst>
                                    <p:cond delay="0"/>
                                  </p:stCondLst>
                                  <p:childTnLst>
                                    <p:set>
                                      <p:cBhvr>
                                        <p:cTn id="117" dur="1" fill="hold">
                                          <p:stCondLst>
                                            <p:cond delay="0"/>
                                          </p:stCondLst>
                                        </p:cTn>
                                        <p:tgtEl>
                                          <p:spTgt spid="232"/>
                                        </p:tgtEl>
                                        <p:attrNameLst>
                                          <p:attrName>style.visibility</p:attrName>
                                        </p:attrNameLst>
                                      </p:cBhvr>
                                      <p:to>
                                        <p:strVal val="visible"/>
                                      </p:to>
                                    </p:set>
                                    <p:animEffect transition="in" filter="wipe(up)">
                                      <p:cBhvr>
                                        <p:cTn id="118" dur="500"/>
                                        <p:tgtEl>
                                          <p:spTgt spid="232"/>
                                        </p:tgtEl>
                                      </p:cBhvr>
                                    </p:animEffect>
                                  </p:childTnLst>
                                </p:cTn>
                              </p:par>
                              <p:par>
                                <p:cTn id="119" presetID="22" presetClass="entr" presetSubtype="1" fill="hold" nodeType="withEffect">
                                  <p:stCondLst>
                                    <p:cond delay="0"/>
                                  </p:stCondLst>
                                  <p:childTnLst>
                                    <p:set>
                                      <p:cBhvr>
                                        <p:cTn id="120" dur="1" fill="hold">
                                          <p:stCondLst>
                                            <p:cond delay="0"/>
                                          </p:stCondLst>
                                        </p:cTn>
                                        <p:tgtEl>
                                          <p:spTgt spid="315"/>
                                        </p:tgtEl>
                                        <p:attrNameLst>
                                          <p:attrName>style.visibility</p:attrName>
                                        </p:attrNameLst>
                                      </p:cBhvr>
                                      <p:to>
                                        <p:strVal val="visible"/>
                                      </p:to>
                                    </p:set>
                                    <p:animEffect transition="in" filter="wipe(up)">
                                      <p:cBhvr>
                                        <p:cTn id="121" dur="500"/>
                                        <p:tgtEl>
                                          <p:spTgt spid="315"/>
                                        </p:tgtEl>
                                      </p:cBhvr>
                                    </p:animEffect>
                                  </p:childTnLst>
                                </p:cTn>
                              </p:par>
                              <p:par>
                                <p:cTn id="122" presetID="22" presetClass="entr" presetSubtype="1" fill="hold" nodeType="withEffect">
                                  <p:stCondLst>
                                    <p:cond delay="0"/>
                                  </p:stCondLst>
                                  <p:childTnLst>
                                    <p:set>
                                      <p:cBhvr>
                                        <p:cTn id="123" dur="1" fill="hold">
                                          <p:stCondLst>
                                            <p:cond delay="0"/>
                                          </p:stCondLst>
                                        </p:cTn>
                                        <p:tgtEl>
                                          <p:spTgt spid="349"/>
                                        </p:tgtEl>
                                        <p:attrNameLst>
                                          <p:attrName>style.visibility</p:attrName>
                                        </p:attrNameLst>
                                      </p:cBhvr>
                                      <p:to>
                                        <p:strVal val="visible"/>
                                      </p:to>
                                    </p:set>
                                    <p:animEffect transition="in" filter="wipe(up)">
                                      <p:cBhvr>
                                        <p:cTn id="124" dur="500"/>
                                        <p:tgtEl>
                                          <p:spTgt spid="349"/>
                                        </p:tgtEl>
                                      </p:cBhvr>
                                    </p:animEffect>
                                  </p:childTnLst>
                                </p:cTn>
                              </p:par>
                              <p:par>
                                <p:cTn id="125" presetID="22" presetClass="entr" presetSubtype="1" fill="hold" nodeType="withEffect">
                                  <p:stCondLst>
                                    <p:cond delay="0"/>
                                  </p:stCondLst>
                                  <p:childTnLst>
                                    <p:set>
                                      <p:cBhvr>
                                        <p:cTn id="126" dur="1" fill="hold">
                                          <p:stCondLst>
                                            <p:cond delay="0"/>
                                          </p:stCondLst>
                                        </p:cTn>
                                        <p:tgtEl>
                                          <p:spTgt spid="348"/>
                                        </p:tgtEl>
                                        <p:attrNameLst>
                                          <p:attrName>style.visibility</p:attrName>
                                        </p:attrNameLst>
                                      </p:cBhvr>
                                      <p:to>
                                        <p:strVal val="visible"/>
                                      </p:to>
                                    </p:set>
                                    <p:animEffect transition="in" filter="wipe(up)">
                                      <p:cBhvr>
                                        <p:cTn id="127" dur="500"/>
                                        <p:tgtEl>
                                          <p:spTgt spid="348"/>
                                        </p:tgtEl>
                                      </p:cBhvr>
                                    </p:animEffect>
                                  </p:childTnLst>
                                </p:cTn>
                              </p:par>
                            </p:childTnLst>
                          </p:cTn>
                        </p:par>
                        <p:par>
                          <p:cTn id="128" fill="hold">
                            <p:stCondLst>
                              <p:cond delay="2000"/>
                            </p:stCondLst>
                            <p:childTnLst>
                              <p:par>
                                <p:cTn id="129" presetID="10" presetClass="entr" presetSubtype="0" fill="hold" nodeType="after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par>
                                <p:cTn id="132" presetID="10" presetClass="entr" presetSubtype="0" fill="hold" nodeType="withEffect">
                                  <p:stCondLst>
                                    <p:cond delay="0"/>
                                  </p:stCondLst>
                                  <p:childTnLst>
                                    <p:set>
                                      <p:cBhvr>
                                        <p:cTn id="133" dur="1" fill="hold">
                                          <p:stCondLst>
                                            <p:cond delay="0"/>
                                          </p:stCondLst>
                                        </p:cTn>
                                        <p:tgtEl>
                                          <p:spTgt spid="9"/>
                                        </p:tgtEl>
                                        <p:attrNameLst>
                                          <p:attrName>style.visibility</p:attrName>
                                        </p:attrNameLst>
                                      </p:cBhvr>
                                      <p:to>
                                        <p:strVal val="visible"/>
                                      </p:to>
                                    </p:set>
                                    <p:animEffect transition="in" filter="fade">
                                      <p:cBhvr>
                                        <p:cTn id="134" dur="500"/>
                                        <p:tgtEl>
                                          <p:spTgt spid="9"/>
                                        </p:tgtEl>
                                      </p:cBhvr>
                                    </p:animEffect>
                                  </p:childTnLst>
                                </p:cTn>
                              </p:par>
                            </p:childTnLst>
                          </p:cTn>
                        </p:par>
                        <p:par>
                          <p:cTn id="135" fill="hold">
                            <p:stCondLst>
                              <p:cond delay="2500"/>
                            </p:stCondLst>
                            <p:childTnLst>
                              <p:par>
                                <p:cTn id="136" presetID="10" presetClass="entr" presetSubtype="0" fill="hold" nodeType="afterEffect">
                                  <p:stCondLst>
                                    <p:cond delay="0"/>
                                  </p:stCondLst>
                                  <p:childTnLst>
                                    <p:set>
                                      <p:cBhvr>
                                        <p:cTn id="137" dur="1" fill="hold">
                                          <p:stCondLst>
                                            <p:cond delay="0"/>
                                          </p:stCondLst>
                                        </p:cTn>
                                        <p:tgtEl>
                                          <p:spTgt spid="322"/>
                                        </p:tgtEl>
                                        <p:attrNameLst>
                                          <p:attrName>style.visibility</p:attrName>
                                        </p:attrNameLst>
                                      </p:cBhvr>
                                      <p:to>
                                        <p:strVal val="visible"/>
                                      </p:to>
                                    </p:set>
                                    <p:animEffect transition="in" filter="fade">
                                      <p:cBhvr>
                                        <p:cTn id="138" dur="500"/>
                                        <p:tgtEl>
                                          <p:spTgt spid="322"/>
                                        </p:tgtEl>
                                      </p:cBhvr>
                                    </p:animEffect>
                                  </p:childTnLst>
                                </p:cTn>
                              </p:par>
                              <p:par>
                                <p:cTn id="139" presetID="10" presetClass="entr" presetSubtype="0" fill="hold" nodeType="withEffect">
                                  <p:stCondLst>
                                    <p:cond delay="0"/>
                                  </p:stCondLst>
                                  <p:childTnLst>
                                    <p:set>
                                      <p:cBhvr>
                                        <p:cTn id="140" dur="1" fill="hold">
                                          <p:stCondLst>
                                            <p:cond delay="0"/>
                                          </p:stCondLst>
                                        </p:cTn>
                                        <p:tgtEl>
                                          <p:spTgt spid="249"/>
                                        </p:tgtEl>
                                        <p:attrNameLst>
                                          <p:attrName>style.visibility</p:attrName>
                                        </p:attrNameLst>
                                      </p:cBhvr>
                                      <p:to>
                                        <p:strVal val="visible"/>
                                      </p:to>
                                    </p:set>
                                    <p:animEffect transition="in" filter="fade">
                                      <p:cBhvr>
                                        <p:cTn id="141" dur="500"/>
                                        <p:tgtEl>
                                          <p:spTgt spid="249"/>
                                        </p:tgtEl>
                                      </p:cBhvr>
                                    </p:animEffect>
                                  </p:childTnLst>
                                </p:cTn>
                              </p:par>
                              <p:par>
                                <p:cTn id="142" presetID="10" presetClass="entr" presetSubtype="0" fill="hold" nodeType="withEffect">
                                  <p:stCondLst>
                                    <p:cond delay="0"/>
                                  </p:stCondLst>
                                  <p:childTnLst>
                                    <p:set>
                                      <p:cBhvr>
                                        <p:cTn id="143" dur="1" fill="hold">
                                          <p:stCondLst>
                                            <p:cond delay="0"/>
                                          </p:stCondLst>
                                        </p:cTn>
                                        <p:tgtEl>
                                          <p:spTgt spid="351"/>
                                        </p:tgtEl>
                                        <p:attrNameLst>
                                          <p:attrName>style.visibility</p:attrName>
                                        </p:attrNameLst>
                                      </p:cBhvr>
                                      <p:to>
                                        <p:strVal val="visible"/>
                                      </p:to>
                                    </p:set>
                                    <p:animEffect transition="in" filter="fade">
                                      <p:cBhvr>
                                        <p:cTn id="144" dur="500"/>
                                        <p:tgtEl>
                                          <p:spTgt spid="351"/>
                                        </p:tgtEl>
                                      </p:cBhvr>
                                    </p:animEffect>
                                  </p:childTnLst>
                                </p:cTn>
                              </p:par>
                              <p:par>
                                <p:cTn id="145" presetID="10" presetClass="entr" presetSubtype="0" fill="hold" nodeType="withEffect">
                                  <p:stCondLst>
                                    <p:cond delay="0"/>
                                  </p:stCondLst>
                                  <p:childTnLst>
                                    <p:set>
                                      <p:cBhvr>
                                        <p:cTn id="146" dur="1" fill="hold">
                                          <p:stCondLst>
                                            <p:cond delay="0"/>
                                          </p:stCondLst>
                                        </p:cTn>
                                        <p:tgtEl>
                                          <p:spTgt spid="350"/>
                                        </p:tgtEl>
                                        <p:attrNameLst>
                                          <p:attrName>style.visibility</p:attrName>
                                        </p:attrNameLst>
                                      </p:cBhvr>
                                      <p:to>
                                        <p:strVal val="visible"/>
                                      </p:to>
                                    </p:set>
                                    <p:animEffect transition="in" filter="fade">
                                      <p:cBhvr>
                                        <p:cTn id="14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P spid="108" grpId="0"/>
      <p:bldP spid="115" grpId="0" animBg="1"/>
      <p:bldP spid="273" grpId="0"/>
      <p:bldP spid="275" grpId="0" animBg="1"/>
      <p:bldP spid="276" grpId="0"/>
      <p:bldP spid="328" grpId="0" animBg="1"/>
      <p:bldP spid="331" grpId="0"/>
      <p:bldP spid="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D56885-FD6B-4E56-BFBB-2CA5EE51EB5C}"/>
              </a:ext>
            </a:extLst>
          </p:cNvPr>
          <p:cNvSpPr>
            <a:spLocks noGrp="1"/>
          </p:cNvSpPr>
          <p:nvPr>
            <p:ph type="title"/>
          </p:nvPr>
        </p:nvSpPr>
        <p:spPr/>
        <p:txBody>
          <a:bodyPr/>
          <a:lstStyle/>
          <a:p>
            <a:r>
              <a:rPr lang="en-GB" dirty="0"/>
              <a:t>What is not Kubernetes?</a:t>
            </a:r>
          </a:p>
        </p:txBody>
      </p:sp>
      <p:sp>
        <p:nvSpPr>
          <p:cNvPr id="9" name="Marcador de texto 8">
            <a:extLst>
              <a:ext uri="{FF2B5EF4-FFF2-40B4-BE49-F238E27FC236}">
                <a16:creationId xmlns:a16="http://schemas.microsoft.com/office/drawing/2014/main" id="{F4EE282F-4E18-495E-8BF3-BC273492A597}"/>
              </a:ext>
            </a:extLst>
          </p:cNvPr>
          <p:cNvSpPr>
            <a:spLocks noGrp="1"/>
          </p:cNvSpPr>
          <p:nvPr>
            <p:ph type="body" sz="quarter" idx="10"/>
          </p:nvPr>
        </p:nvSpPr>
        <p:spPr>
          <a:xfrm>
            <a:off x="584200" y="1435497"/>
            <a:ext cx="11018520" cy="3117585"/>
          </a:xfrm>
        </p:spPr>
        <p:txBody>
          <a:bodyPr/>
          <a:lstStyle/>
          <a:p>
            <a:pPr marL="342900" indent="-342900">
              <a:buFont typeface="Arial" panose="020B0604020202020204" pitchFamily="34" charset="0"/>
              <a:buChar char="•"/>
            </a:pPr>
            <a:r>
              <a:rPr lang="en-GB" sz="2000" dirty="0"/>
              <a:t>Kubernetes is not a containerization platform</a:t>
            </a:r>
          </a:p>
          <a:p>
            <a:pPr marL="342900" indent="-342900">
              <a:buFont typeface="Arial" panose="020B0604020202020204" pitchFamily="34" charset="0"/>
              <a:buChar char="•"/>
            </a:pPr>
            <a:r>
              <a:rPr lang="en-GB" sz="2000" dirty="0"/>
              <a:t>Does not limit the types of applications supported</a:t>
            </a:r>
          </a:p>
          <a:p>
            <a:pPr marL="342900" indent="-342900">
              <a:buFont typeface="Arial" panose="020B0604020202020204" pitchFamily="34" charset="0"/>
              <a:buChar char="•"/>
            </a:pPr>
            <a:r>
              <a:rPr lang="en-GB" sz="2000" dirty="0"/>
              <a:t>Does not deploy source code and does not build your application</a:t>
            </a:r>
          </a:p>
          <a:p>
            <a:pPr marL="342900" indent="-342900">
              <a:buFont typeface="Arial" panose="020B0604020202020204" pitchFamily="34" charset="0"/>
              <a:buChar char="•"/>
            </a:pPr>
            <a:r>
              <a:rPr lang="en-GB" sz="2000" dirty="0"/>
              <a:t>Does not provide application-level services</a:t>
            </a:r>
          </a:p>
          <a:p>
            <a:pPr marL="342900" indent="-342900">
              <a:buFont typeface="Arial" panose="020B0604020202020204" pitchFamily="34" charset="0"/>
              <a:buChar char="•"/>
            </a:pPr>
            <a:r>
              <a:rPr lang="en-GB" sz="2000" dirty="0"/>
              <a:t>Does not dictate logging, monitoring, or alerting solutions</a:t>
            </a:r>
          </a:p>
          <a:p>
            <a:pPr marL="342900" indent="-342900">
              <a:buFont typeface="Arial" panose="020B0604020202020204" pitchFamily="34" charset="0"/>
              <a:buChar char="•"/>
            </a:pPr>
            <a:r>
              <a:rPr lang="en-GB" sz="2000" dirty="0"/>
              <a:t>Does not provide nor mandate a configuration language/system (</a:t>
            </a:r>
            <a:r>
              <a:rPr lang="en-GB" sz="2000" dirty="0" err="1"/>
              <a:t>e.g</a:t>
            </a:r>
            <a:r>
              <a:rPr lang="en-GB" sz="2000" dirty="0"/>
              <a:t> </a:t>
            </a:r>
            <a:r>
              <a:rPr lang="en-GB" sz="2000" dirty="0" err="1"/>
              <a:t>Jsonnet</a:t>
            </a:r>
            <a:r>
              <a:rPr lang="en-GB" sz="2000" dirty="0"/>
              <a:t>)</a:t>
            </a:r>
          </a:p>
          <a:p>
            <a:pPr marL="342900" indent="-342900">
              <a:buFont typeface="Arial" panose="020B0604020202020204" pitchFamily="34" charset="0"/>
              <a:buChar char="•"/>
            </a:pPr>
            <a:r>
              <a:rPr lang="en-GB" sz="2000" dirty="0"/>
              <a:t>Does not provide nor adopt any comprehensive machine configuration, maintenance, management, or self-healing systems</a:t>
            </a:r>
          </a:p>
          <a:p>
            <a:endParaRPr lang="en-GB" dirty="0"/>
          </a:p>
        </p:txBody>
      </p:sp>
      <p:sp>
        <p:nvSpPr>
          <p:cNvPr id="3" name="Marcador de pie de página 2">
            <a:extLst>
              <a:ext uri="{FF2B5EF4-FFF2-40B4-BE49-F238E27FC236}">
                <a16:creationId xmlns:a16="http://schemas.microsoft.com/office/drawing/2014/main" id="{32275EA9-AB42-4B58-BBD4-98DD18E5970E}"/>
              </a:ext>
            </a:extLst>
          </p:cNvPr>
          <p:cNvSpPr>
            <a:spLocks noGrp="1"/>
          </p:cNvSpPr>
          <p:nvPr>
            <p:ph type="ftr" sz="quarter" idx="4294967295"/>
          </p:nvPr>
        </p:nvSpPr>
        <p:spPr>
          <a:xfrm>
            <a:off x="604838" y="6450013"/>
            <a:ext cx="11587162" cy="119062"/>
          </a:xfrm>
          <a:prstGeom prst="rect">
            <a:avLst/>
          </a:prstGeom>
        </p:spPr>
        <p:txBody>
          <a:body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147763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282943-25EA-436A-8A18-A6BECFC858F1}"/>
              </a:ext>
            </a:extLst>
          </p:cNvPr>
          <p:cNvSpPr>
            <a:spLocks noGrp="1"/>
          </p:cNvSpPr>
          <p:nvPr>
            <p:ph type="title"/>
          </p:nvPr>
        </p:nvSpPr>
        <p:spPr/>
        <p:txBody>
          <a:bodyPr/>
          <a:lstStyle/>
          <a:p>
            <a:r>
              <a:rPr lang="en-GB" dirty="0"/>
              <a:t>Kubernetes Components</a:t>
            </a:r>
          </a:p>
        </p:txBody>
      </p:sp>
      <p:grpSp>
        <p:nvGrpSpPr>
          <p:cNvPr id="7" name="Group 1">
            <a:extLst>
              <a:ext uri="{FF2B5EF4-FFF2-40B4-BE49-F238E27FC236}">
                <a16:creationId xmlns:a16="http://schemas.microsoft.com/office/drawing/2014/main" id="{C24CD871-4043-4E0B-9ACB-1969F7B52BA7}"/>
              </a:ext>
            </a:extLst>
          </p:cNvPr>
          <p:cNvGrpSpPr/>
          <p:nvPr/>
        </p:nvGrpSpPr>
        <p:grpSpPr>
          <a:xfrm>
            <a:off x="5450653" y="2573686"/>
            <a:ext cx="1625340" cy="1401156"/>
            <a:chOff x="4542131" y="1729068"/>
            <a:chExt cx="1625340" cy="1401156"/>
          </a:xfrm>
          <a:solidFill>
            <a:schemeClr val="bg1"/>
          </a:solidFill>
        </p:grpSpPr>
        <p:sp>
          <p:nvSpPr>
            <p:cNvPr id="8" name="Hexagon 176">
              <a:extLst>
                <a:ext uri="{FF2B5EF4-FFF2-40B4-BE49-F238E27FC236}">
                  <a16:creationId xmlns:a16="http://schemas.microsoft.com/office/drawing/2014/main" id="{E6ACB0B8-6A66-47BD-9919-73EE852FD370}"/>
                </a:ext>
              </a:extLst>
            </p:cNvPr>
            <p:cNvSpPr/>
            <p:nvPr/>
          </p:nvSpPr>
          <p:spPr bwMode="auto">
            <a:xfrm rot="19800000">
              <a:off x="4542131" y="1729068"/>
              <a:ext cx="1625340" cy="1401156"/>
            </a:xfrm>
            <a:prstGeom prst="hexagon">
              <a:avLst>
                <a:gd name="adj" fmla="val 28624"/>
                <a:gd name="vf" fmla="val 115470"/>
              </a:avLst>
            </a:prstGeom>
            <a:grp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 name="Rectangle 21">
              <a:extLst>
                <a:ext uri="{FF2B5EF4-FFF2-40B4-BE49-F238E27FC236}">
                  <a16:creationId xmlns:a16="http://schemas.microsoft.com/office/drawing/2014/main" id="{0359BAEF-B8E9-46A6-9EBF-EB3168A693CA}"/>
                </a:ext>
              </a:extLst>
            </p:cNvPr>
            <p:cNvSpPr/>
            <p:nvPr/>
          </p:nvSpPr>
          <p:spPr>
            <a:xfrm>
              <a:off x="4788720" y="2424664"/>
              <a:ext cx="1132162" cy="258532"/>
            </a:xfrm>
            <a:prstGeom prst="rect">
              <a:avLst/>
            </a:prstGeom>
            <a:grpFill/>
            <a:ln>
              <a:solidFill>
                <a:schemeClr val="bg1"/>
              </a:solidFill>
            </a:ln>
          </p:spPr>
          <p:txBody>
            <a:bodyPr wrap="square" anchor="t" anchorCtr="1">
              <a:spAutoFit/>
            </a:bodyPr>
            <a:lstStyle/>
            <a:p>
              <a:pPr algn="ctr" defTabSz="895923" fontAlgn="base">
                <a:lnSpc>
                  <a:spcPct val="90000"/>
                </a:lnSpc>
                <a:spcBef>
                  <a:spcPct val="0"/>
                </a:spcBef>
                <a:spcAft>
                  <a:spcPct val="0"/>
                </a:spcAft>
              </a:pPr>
              <a:r>
                <a:rPr lang="en-US" sz="1200" dirty="0">
                  <a:solidFill>
                    <a:schemeClr val="tx1">
                      <a:lumMod val="50000"/>
                    </a:schemeClr>
                  </a:solidFill>
                  <a:latin typeface="Segoe UI" charset="0"/>
                  <a:ea typeface="Segoe UI" charset="0"/>
                  <a:cs typeface="Segoe UI" charset="0"/>
                </a:rPr>
                <a:t>Introduction</a:t>
              </a:r>
            </a:p>
          </p:txBody>
        </p:sp>
        <p:sp>
          <p:nvSpPr>
            <p:cNvPr id="10" name="information" title="Icon of a circle with the letter i inside">
              <a:extLst>
                <a:ext uri="{FF2B5EF4-FFF2-40B4-BE49-F238E27FC236}">
                  <a16:creationId xmlns:a16="http://schemas.microsoft.com/office/drawing/2014/main" id="{38A11490-881C-4D86-8305-08611074C5E4}"/>
                </a:ext>
              </a:extLst>
            </p:cNvPr>
            <p:cNvSpPr>
              <a:spLocks noChangeAspect="1" noEditPoints="1"/>
            </p:cNvSpPr>
            <p:nvPr/>
          </p:nvSpPr>
          <p:spPr bwMode="auto">
            <a:xfrm>
              <a:off x="5145767" y="1914613"/>
              <a:ext cx="418069" cy="4206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grpFill/>
            <a:ln w="19050"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gradFill>
                  <a:gsLst>
                    <a:gs pos="0">
                      <a:srgbClr val="505050"/>
                    </a:gs>
                    <a:gs pos="100000">
                      <a:srgbClr val="505050"/>
                    </a:gs>
                  </a:gsLst>
                  <a:lin ang="5400000" scaled="1"/>
                </a:gradFill>
              </a:endParaRPr>
            </a:p>
          </p:txBody>
        </p:sp>
      </p:grpSp>
      <p:grpSp>
        <p:nvGrpSpPr>
          <p:cNvPr id="11" name="Group 62">
            <a:extLst>
              <a:ext uri="{FF2B5EF4-FFF2-40B4-BE49-F238E27FC236}">
                <a16:creationId xmlns:a16="http://schemas.microsoft.com/office/drawing/2014/main" id="{4D7AE537-8E4F-464D-A638-38C174B25592}"/>
              </a:ext>
            </a:extLst>
          </p:cNvPr>
          <p:cNvGrpSpPr/>
          <p:nvPr/>
        </p:nvGrpSpPr>
        <p:grpSpPr>
          <a:xfrm>
            <a:off x="6927259" y="2578668"/>
            <a:ext cx="1625340" cy="1401156"/>
            <a:chOff x="3743083" y="3056280"/>
            <a:chExt cx="1625340" cy="1401156"/>
          </a:xfrm>
        </p:grpSpPr>
        <p:sp>
          <p:nvSpPr>
            <p:cNvPr id="12" name="Hexagon 13">
              <a:extLst>
                <a:ext uri="{FF2B5EF4-FFF2-40B4-BE49-F238E27FC236}">
                  <a16:creationId xmlns:a16="http://schemas.microsoft.com/office/drawing/2014/main" id="{1C9C4234-5877-4A59-A288-71210332C8BB}"/>
                </a:ext>
              </a:extLst>
            </p:cNvPr>
            <p:cNvSpPr/>
            <p:nvPr/>
          </p:nvSpPr>
          <p:spPr bwMode="auto">
            <a:xfrm rot="19800000">
              <a:off x="3743083"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3" name="Rectangle 14">
              <a:extLst>
                <a:ext uri="{FF2B5EF4-FFF2-40B4-BE49-F238E27FC236}">
                  <a16:creationId xmlns:a16="http://schemas.microsoft.com/office/drawing/2014/main" id="{0799869F-0F0A-4C06-8654-DCBC3F5A25CC}"/>
                </a:ext>
              </a:extLst>
            </p:cNvPr>
            <p:cNvSpPr/>
            <p:nvPr/>
          </p:nvSpPr>
          <p:spPr>
            <a:xfrm>
              <a:off x="3988942" y="3751876"/>
              <a:ext cx="1133622"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Objects</a:t>
              </a:r>
            </a:p>
          </p:txBody>
        </p:sp>
        <p:sp>
          <p:nvSpPr>
            <p:cNvPr id="14" name="strategy" title="Icon of two circles and a curved arrow winding between three exes connecting them">
              <a:extLst>
                <a:ext uri="{FF2B5EF4-FFF2-40B4-BE49-F238E27FC236}">
                  <a16:creationId xmlns:a16="http://schemas.microsoft.com/office/drawing/2014/main" id="{AE2B3C07-F119-4E59-95E8-C73CA924D028}"/>
                </a:ext>
              </a:extLst>
            </p:cNvPr>
            <p:cNvSpPr>
              <a:spLocks noChangeAspect="1" noEditPoints="1"/>
            </p:cNvSpPr>
            <p:nvPr/>
          </p:nvSpPr>
          <p:spPr bwMode="auto">
            <a:xfrm>
              <a:off x="4378760" y="3216325"/>
              <a:ext cx="353986" cy="471625"/>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9050" cap="flat">
              <a:solidFill>
                <a:srgbClr val="0078D4"/>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a:p>
          </p:txBody>
        </p:sp>
      </p:grpSp>
      <p:grpSp>
        <p:nvGrpSpPr>
          <p:cNvPr id="15" name="Group 64">
            <a:extLst>
              <a:ext uri="{FF2B5EF4-FFF2-40B4-BE49-F238E27FC236}">
                <a16:creationId xmlns:a16="http://schemas.microsoft.com/office/drawing/2014/main" id="{75B6632E-85E9-4E80-B730-B331AD6BC1CE}"/>
              </a:ext>
            </a:extLst>
          </p:cNvPr>
          <p:cNvGrpSpPr/>
          <p:nvPr/>
        </p:nvGrpSpPr>
        <p:grpSpPr>
          <a:xfrm>
            <a:off x="6179213" y="3861065"/>
            <a:ext cx="1625340" cy="1401156"/>
            <a:chOff x="6823577" y="3056280"/>
            <a:chExt cx="1625340" cy="1401156"/>
          </a:xfrm>
        </p:grpSpPr>
        <p:sp>
          <p:nvSpPr>
            <p:cNvPr id="16" name="Hexagon 28">
              <a:extLst>
                <a:ext uri="{FF2B5EF4-FFF2-40B4-BE49-F238E27FC236}">
                  <a16:creationId xmlns:a16="http://schemas.microsoft.com/office/drawing/2014/main" id="{4CA873AA-4961-41C1-8CF3-EC10D6B6D86D}"/>
                </a:ext>
              </a:extLst>
            </p:cNvPr>
            <p:cNvSpPr/>
            <p:nvPr/>
          </p:nvSpPr>
          <p:spPr bwMode="auto">
            <a:xfrm rot="19800000">
              <a:off x="6823577" y="305628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dirty="0">
                <a:solidFill>
                  <a:srgbClr val="505050"/>
                </a:solidFill>
                <a:latin typeface="Segoe UI"/>
                <a:cs typeface="Segoe UI" pitchFamily="34" charset="0"/>
              </a:endParaRPr>
            </a:p>
          </p:txBody>
        </p:sp>
        <p:sp>
          <p:nvSpPr>
            <p:cNvPr id="17" name="Rectangle 29">
              <a:extLst>
                <a:ext uri="{FF2B5EF4-FFF2-40B4-BE49-F238E27FC236}">
                  <a16:creationId xmlns:a16="http://schemas.microsoft.com/office/drawing/2014/main" id="{7C67ABF6-5F5C-42AB-B6A1-7401606526C6}"/>
                </a:ext>
              </a:extLst>
            </p:cNvPr>
            <p:cNvSpPr/>
            <p:nvPr/>
          </p:nvSpPr>
          <p:spPr>
            <a:xfrm>
              <a:off x="7037448" y="3751876"/>
              <a:ext cx="1197598" cy="424732"/>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Kubernetes API</a:t>
              </a:r>
            </a:p>
          </p:txBody>
        </p:sp>
        <p:sp>
          <p:nvSpPr>
            <p:cNvPr id="18" name="Freeform: Shape 42">
              <a:extLst>
                <a:ext uri="{FF2B5EF4-FFF2-40B4-BE49-F238E27FC236}">
                  <a16:creationId xmlns:a16="http://schemas.microsoft.com/office/drawing/2014/main" id="{DD0594FC-B6EB-4FF3-B9F7-C13049301581}"/>
                </a:ext>
              </a:extLst>
            </p:cNvPr>
            <p:cNvSpPr/>
            <p:nvPr/>
          </p:nvSpPr>
          <p:spPr bwMode="auto">
            <a:xfrm>
              <a:off x="7452040" y="3275135"/>
              <a:ext cx="368415" cy="354005"/>
            </a:xfrm>
            <a:custGeom>
              <a:avLst/>
              <a:gdLst>
                <a:gd name="connsiteX0" fmla="*/ 192157 w 384314"/>
                <a:gd name="connsiteY0" fmla="*/ 0 h 369282"/>
                <a:gd name="connsiteX1" fmla="*/ 384314 w 384314"/>
                <a:gd name="connsiteY1" fmla="*/ 192157 h 369282"/>
                <a:gd name="connsiteX2" fmla="*/ 266953 w 384314"/>
                <a:gd name="connsiteY2" fmla="*/ 369213 h 369282"/>
                <a:gd name="connsiteX3" fmla="*/ 266733 w 384314"/>
                <a:gd name="connsiteY3" fmla="*/ 369282 h 369282"/>
                <a:gd name="connsiteX4" fmla="*/ 216550 w 384314"/>
                <a:gd name="connsiteY4" fmla="*/ 254818 h 369282"/>
                <a:gd name="connsiteX5" fmla="*/ 217949 w 384314"/>
                <a:gd name="connsiteY5" fmla="*/ 254536 h 369282"/>
                <a:gd name="connsiteX6" fmla="*/ 258418 w 384314"/>
                <a:gd name="connsiteY6" fmla="*/ 193482 h 369282"/>
                <a:gd name="connsiteX7" fmla="*/ 192157 w 384314"/>
                <a:gd name="connsiteY7" fmla="*/ 127221 h 369282"/>
                <a:gd name="connsiteX8" fmla="*/ 125896 w 384314"/>
                <a:gd name="connsiteY8" fmla="*/ 193482 h 369282"/>
                <a:gd name="connsiteX9" fmla="*/ 166365 w 384314"/>
                <a:gd name="connsiteY9" fmla="*/ 254536 h 369282"/>
                <a:gd name="connsiteX10" fmla="*/ 167766 w 384314"/>
                <a:gd name="connsiteY10" fmla="*/ 254819 h 369282"/>
                <a:gd name="connsiteX11" fmla="*/ 117582 w 384314"/>
                <a:gd name="connsiteY11" fmla="*/ 369282 h 369282"/>
                <a:gd name="connsiteX12" fmla="*/ 117361 w 384314"/>
                <a:gd name="connsiteY12" fmla="*/ 369213 h 369282"/>
                <a:gd name="connsiteX13" fmla="*/ 0 w 384314"/>
                <a:gd name="connsiteY13" fmla="*/ 192157 h 369282"/>
                <a:gd name="connsiteX14" fmla="*/ 192157 w 384314"/>
                <a:gd name="connsiteY14" fmla="*/ 0 h 36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4314" h="369282">
                  <a:moveTo>
                    <a:pt x="192157" y="0"/>
                  </a:moveTo>
                  <a:cubicBezTo>
                    <a:pt x="298282" y="0"/>
                    <a:pt x="384314" y="86032"/>
                    <a:pt x="384314" y="192157"/>
                  </a:cubicBezTo>
                  <a:cubicBezTo>
                    <a:pt x="384314" y="271751"/>
                    <a:pt x="335921" y="340042"/>
                    <a:pt x="266953" y="369213"/>
                  </a:cubicBezTo>
                  <a:lnTo>
                    <a:pt x="266733" y="369282"/>
                  </a:lnTo>
                  <a:lnTo>
                    <a:pt x="216550" y="254818"/>
                  </a:lnTo>
                  <a:lnTo>
                    <a:pt x="217949" y="254536"/>
                  </a:lnTo>
                  <a:cubicBezTo>
                    <a:pt x="241731" y="244477"/>
                    <a:pt x="258418" y="220928"/>
                    <a:pt x="258418" y="193482"/>
                  </a:cubicBezTo>
                  <a:cubicBezTo>
                    <a:pt x="258418" y="156887"/>
                    <a:pt x="228752" y="127221"/>
                    <a:pt x="192157" y="127221"/>
                  </a:cubicBezTo>
                  <a:cubicBezTo>
                    <a:pt x="155562" y="127221"/>
                    <a:pt x="125896" y="156887"/>
                    <a:pt x="125896" y="193482"/>
                  </a:cubicBezTo>
                  <a:cubicBezTo>
                    <a:pt x="125896" y="220928"/>
                    <a:pt x="142583" y="244477"/>
                    <a:pt x="166365" y="254536"/>
                  </a:cubicBezTo>
                  <a:lnTo>
                    <a:pt x="167766" y="254819"/>
                  </a:lnTo>
                  <a:lnTo>
                    <a:pt x="117582" y="369282"/>
                  </a:lnTo>
                  <a:lnTo>
                    <a:pt x="117361" y="369213"/>
                  </a:lnTo>
                  <a:cubicBezTo>
                    <a:pt x="48393" y="340042"/>
                    <a:pt x="0" y="271751"/>
                    <a:pt x="0" y="192157"/>
                  </a:cubicBezTo>
                  <a:cubicBezTo>
                    <a:pt x="0" y="86032"/>
                    <a:pt x="86032" y="0"/>
                    <a:pt x="192157" y="0"/>
                  </a:cubicBezTo>
                  <a:close/>
                </a:path>
              </a:pathLst>
            </a:cu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33">
            <a:extLst>
              <a:ext uri="{FF2B5EF4-FFF2-40B4-BE49-F238E27FC236}">
                <a16:creationId xmlns:a16="http://schemas.microsoft.com/office/drawing/2014/main" id="{D15B21CE-6AE8-4F09-A1F1-B1EB833F561A}"/>
              </a:ext>
            </a:extLst>
          </p:cNvPr>
          <p:cNvGrpSpPr/>
          <p:nvPr/>
        </p:nvGrpSpPr>
        <p:grpSpPr>
          <a:xfrm>
            <a:off x="4686484" y="3856083"/>
            <a:ext cx="1625340" cy="1401156"/>
            <a:chOff x="6821138" y="3224060"/>
            <a:chExt cx="1625340" cy="1401156"/>
          </a:xfrm>
        </p:grpSpPr>
        <p:sp>
          <p:nvSpPr>
            <p:cNvPr id="20" name="Hexagon 34">
              <a:extLst>
                <a:ext uri="{FF2B5EF4-FFF2-40B4-BE49-F238E27FC236}">
                  <a16:creationId xmlns:a16="http://schemas.microsoft.com/office/drawing/2014/main" id="{6C6AC5AE-33FD-40A6-91CD-94B81B856159}"/>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21" name="Rectangle 35">
              <a:extLst>
                <a:ext uri="{FF2B5EF4-FFF2-40B4-BE49-F238E27FC236}">
                  <a16:creationId xmlns:a16="http://schemas.microsoft.com/office/drawing/2014/main" id="{54D8E290-14A1-41DF-90F7-509E713BC783}"/>
                </a:ext>
              </a:extLst>
            </p:cNvPr>
            <p:cNvSpPr/>
            <p:nvPr/>
          </p:nvSpPr>
          <p:spPr>
            <a:xfrm>
              <a:off x="7112640" y="3899336"/>
              <a:ext cx="1016857" cy="590931"/>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1200" dirty="0">
                  <a:gradFill>
                    <a:gsLst>
                      <a:gs pos="0">
                        <a:schemeClr val="tx1"/>
                      </a:gs>
                      <a:gs pos="100000">
                        <a:schemeClr val="tx1"/>
                      </a:gs>
                    </a:gsLst>
                    <a:lin ang="5400000" scaled="1"/>
                  </a:gradFill>
                  <a:latin typeface="Segoe UI" charset="0"/>
                  <a:cs typeface="Segoe UI" charset="0"/>
                </a:rPr>
                <a:t>Azure Kubernetes Service</a:t>
              </a:r>
            </a:p>
          </p:txBody>
        </p:sp>
        <p:sp>
          <p:nvSpPr>
            <p:cNvPr id="22" name="Books" title="Icon of a stack of books">
              <a:extLst>
                <a:ext uri="{FF2B5EF4-FFF2-40B4-BE49-F238E27FC236}">
                  <a16:creationId xmlns:a16="http://schemas.microsoft.com/office/drawing/2014/main" id="{8116E4BE-0652-4E54-9DD6-D7AEF44756B1}"/>
                </a:ext>
              </a:extLst>
            </p:cNvPr>
            <p:cNvSpPr>
              <a:spLocks noChangeAspect="1" noEditPoints="1"/>
            </p:cNvSpPr>
            <p:nvPr/>
          </p:nvSpPr>
          <p:spPr bwMode="auto">
            <a:xfrm>
              <a:off x="7406743" y="3453336"/>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5" name="Grupo 44">
            <a:extLst>
              <a:ext uri="{FF2B5EF4-FFF2-40B4-BE49-F238E27FC236}">
                <a16:creationId xmlns:a16="http://schemas.microsoft.com/office/drawing/2014/main" id="{703B493A-AFFF-454F-8E38-CE1AE209867D}"/>
              </a:ext>
            </a:extLst>
          </p:cNvPr>
          <p:cNvGrpSpPr/>
          <p:nvPr/>
        </p:nvGrpSpPr>
        <p:grpSpPr>
          <a:xfrm>
            <a:off x="6193430" y="1301253"/>
            <a:ext cx="1625340" cy="1401156"/>
            <a:chOff x="6727344" y="2100257"/>
            <a:chExt cx="1625340" cy="1401156"/>
          </a:xfrm>
          <a:solidFill>
            <a:schemeClr val="tx2"/>
          </a:solidFill>
        </p:grpSpPr>
        <p:grpSp>
          <p:nvGrpSpPr>
            <p:cNvPr id="3" name="Group 61">
              <a:extLst>
                <a:ext uri="{FF2B5EF4-FFF2-40B4-BE49-F238E27FC236}">
                  <a16:creationId xmlns:a16="http://schemas.microsoft.com/office/drawing/2014/main" id="{4E89118C-D772-40F0-B72B-FC2C3016B7C9}"/>
                </a:ext>
              </a:extLst>
            </p:cNvPr>
            <p:cNvGrpSpPr/>
            <p:nvPr/>
          </p:nvGrpSpPr>
          <p:grpSpPr>
            <a:xfrm>
              <a:off x="6727344" y="2100257"/>
              <a:ext cx="1625340" cy="1401156"/>
              <a:chOff x="6086817" y="1729068"/>
              <a:chExt cx="1625340" cy="1401156"/>
            </a:xfrm>
            <a:grpFill/>
          </p:grpSpPr>
          <p:sp>
            <p:nvSpPr>
              <p:cNvPr id="4" name="Hexagon 17">
                <a:extLst>
                  <a:ext uri="{FF2B5EF4-FFF2-40B4-BE49-F238E27FC236}">
                    <a16:creationId xmlns:a16="http://schemas.microsoft.com/office/drawing/2014/main" id="{9C0904B8-C588-4D7E-A3CE-533FFD995050}"/>
                  </a:ext>
                </a:extLst>
              </p:cNvPr>
              <p:cNvSpPr/>
              <p:nvPr/>
            </p:nvSpPr>
            <p:spPr bwMode="auto">
              <a:xfrm rot="19800000">
                <a:off x="6086817" y="1729068"/>
                <a:ext cx="1625340" cy="1401156"/>
              </a:xfrm>
              <a:prstGeom prst="hexagon">
                <a:avLst>
                  <a:gd name="adj" fmla="val 28624"/>
                  <a:gd name="vf" fmla="val 115470"/>
                </a:avLst>
              </a:prstGeom>
              <a:grp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5" name="Rectangle 18">
                <a:extLst>
                  <a:ext uri="{FF2B5EF4-FFF2-40B4-BE49-F238E27FC236}">
                    <a16:creationId xmlns:a16="http://schemas.microsoft.com/office/drawing/2014/main" id="{C9F49D6E-FBB4-42DF-8630-D9A5F8EA8E62}"/>
                  </a:ext>
                </a:extLst>
              </p:cNvPr>
              <p:cNvSpPr/>
              <p:nvPr/>
            </p:nvSpPr>
            <p:spPr>
              <a:xfrm>
                <a:off x="6204335" y="2424664"/>
                <a:ext cx="1390304" cy="424732"/>
              </a:xfrm>
              <a:prstGeom prst="rect">
                <a:avLst/>
              </a:prstGeom>
              <a:grp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FFFFFF"/>
                    </a:solidFill>
                    <a:latin typeface="Segoe UI" charset="0"/>
                    <a:ea typeface="Segoe UI" charset="0"/>
                    <a:cs typeface="Segoe UI" charset="0"/>
                  </a:rPr>
                  <a:t>Kubernetes Components</a:t>
                </a:r>
              </a:p>
            </p:txBody>
          </p:sp>
        </p:grpSp>
        <p:sp>
          <p:nvSpPr>
            <p:cNvPr id="31" name="Books" title="Icon of a stack of books">
              <a:extLst>
                <a:ext uri="{FF2B5EF4-FFF2-40B4-BE49-F238E27FC236}">
                  <a16:creationId xmlns:a16="http://schemas.microsoft.com/office/drawing/2014/main" id="{2FAB9E42-2DA0-4E7E-8C6D-164646782E65}"/>
                </a:ext>
              </a:extLst>
            </p:cNvPr>
            <p:cNvSpPr>
              <a:spLocks noChangeAspect="1" noEditPoints="1"/>
            </p:cNvSpPr>
            <p:nvPr/>
          </p:nvSpPr>
          <p:spPr bwMode="auto">
            <a:xfrm>
              <a:off x="7312949" y="2374901"/>
              <a:ext cx="454130" cy="358570"/>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grpFill/>
            <a:ln w="19050"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algn="ctr"/>
              <a:endParaRPr lang="en-US" sz="1765" dirty="0"/>
            </a:p>
          </p:txBody>
        </p:sp>
      </p:grpSp>
      <p:grpSp>
        <p:nvGrpSpPr>
          <p:cNvPr id="42" name="Group 33">
            <a:extLst>
              <a:ext uri="{FF2B5EF4-FFF2-40B4-BE49-F238E27FC236}">
                <a16:creationId xmlns:a16="http://schemas.microsoft.com/office/drawing/2014/main" id="{7AA5CE2F-0514-433C-811F-DC4788380BBF}"/>
              </a:ext>
            </a:extLst>
          </p:cNvPr>
          <p:cNvGrpSpPr/>
          <p:nvPr/>
        </p:nvGrpSpPr>
        <p:grpSpPr>
          <a:xfrm>
            <a:off x="3944366" y="2581159"/>
            <a:ext cx="1625340" cy="1401156"/>
            <a:chOff x="6821138" y="3224060"/>
            <a:chExt cx="1625340" cy="1401156"/>
          </a:xfrm>
        </p:grpSpPr>
        <p:sp>
          <p:nvSpPr>
            <p:cNvPr id="43" name="Hexagon 34">
              <a:extLst>
                <a:ext uri="{FF2B5EF4-FFF2-40B4-BE49-F238E27FC236}">
                  <a16:creationId xmlns:a16="http://schemas.microsoft.com/office/drawing/2014/main" id="{DAC83EF4-5413-4DB2-8FE6-D920F800D192}"/>
                </a:ext>
              </a:extLst>
            </p:cNvPr>
            <p:cNvSpPr/>
            <p:nvPr/>
          </p:nvSpPr>
          <p:spPr bwMode="auto">
            <a:xfrm rot="19800000">
              <a:off x="6821138" y="3224060"/>
              <a:ext cx="1625340" cy="1401156"/>
            </a:xfrm>
            <a:prstGeom prst="hexagon">
              <a:avLst>
                <a:gd name="adj" fmla="val 28624"/>
                <a:gd name="vf" fmla="val 115470"/>
              </a:avLst>
            </a:prstGeom>
            <a:solidFill>
              <a:schemeClr val="tx1">
                <a:alpha val="2000"/>
              </a:schemeClr>
            </a:solid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44" name="Rectangle 35">
              <a:extLst>
                <a:ext uri="{FF2B5EF4-FFF2-40B4-BE49-F238E27FC236}">
                  <a16:creationId xmlns:a16="http://schemas.microsoft.com/office/drawing/2014/main" id="{E00D8EF8-D164-4B6C-BC65-5B04E555830A}"/>
                </a:ext>
              </a:extLst>
            </p:cNvPr>
            <p:cNvSpPr/>
            <p:nvPr/>
          </p:nvSpPr>
          <p:spPr>
            <a:xfrm>
              <a:off x="7130071" y="3462973"/>
              <a:ext cx="1016857" cy="923330"/>
            </a:xfrm>
            <a:prstGeom prst="rect">
              <a:avLst/>
            </a:prstGeom>
          </p:spPr>
          <p:txBody>
            <a:bodyPr wrap="square" anchor="t" anchorCtr="1">
              <a:spAutoFit/>
            </a:bodyPr>
            <a:lstStyle/>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AKS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 </a:t>
              </a:r>
            </a:p>
            <a:p>
              <a:pPr algn="ctr" defTabSz="895923" fontAlgn="base">
                <a:lnSpc>
                  <a:spcPct val="90000"/>
                </a:lnSpc>
                <a:spcBef>
                  <a:spcPct val="0"/>
                </a:spcBef>
                <a:spcAft>
                  <a:spcPct val="0"/>
                </a:spcAft>
                <a:defRPr/>
              </a:pPr>
              <a:r>
                <a:rPr lang="en-US" sz="2000" dirty="0">
                  <a:solidFill>
                    <a:schemeClr val="tx2"/>
                  </a:solidFill>
                  <a:latin typeface="Segoe UI" charset="0"/>
                  <a:cs typeface="Segoe UI" charset="0"/>
                </a:rPr>
                <a:t>ACI</a:t>
              </a:r>
            </a:p>
          </p:txBody>
        </p:sp>
      </p:grpSp>
      <p:grpSp>
        <p:nvGrpSpPr>
          <p:cNvPr id="32" name="Grupo 31">
            <a:extLst>
              <a:ext uri="{FF2B5EF4-FFF2-40B4-BE49-F238E27FC236}">
                <a16:creationId xmlns:a16="http://schemas.microsoft.com/office/drawing/2014/main" id="{E38413D1-3827-466D-A849-E0EBD50FE22B}"/>
              </a:ext>
            </a:extLst>
          </p:cNvPr>
          <p:cNvGrpSpPr/>
          <p:nvPr/>
        </p:nvGrpSpPr>
        <p:grpSpPr>
          <a:xfrm>
            <a:off x="4701577" y="1301834"/>
            <a:ext cx="1625340" cy="1401156"/>
            <a:chOff x="4330025" y="2290022"/>
            <a:chExt cx="1625340" cy="1401156"/>
          </a:xfrm>
          <a:solidFill>
            <a:schemeClr val="tx2"/>
          </a:solidFill>
        </p:grpSpPr>
        <p:grpSp>
          <p:nvGrpSpPr>
            <p:cNvPr id="33" name="Group 61">
              <a:extLst>
                <a:ext uri="{FF2B5EF4-FFF2-40B4-BE49-F238E27FC236}">
                  <a16:creationId xmlns:a16="http://schemas.microsoft.com/office/drawing/2014/main" id="{09ADF550-32E2-432A-8308-2122254821ED}"/>
                </a:ext>
              </a:extLst>
            </p:cNvPr>
            <p:cNvGrpSpPr/>
            <p:nvPr/>
          </p:nvGrpSpPr>
          <p:grpSpPr>
            <a:xfrm>
              <a:off x="4330025" y="2290022"/>
              <a:ext cx="1625340" cy="1401156"/>
              <a:chOff x="6086817" y="1729068"/>
              <a:chExt cx="1625340" cy="1401156"/>
            </a:xfrm>
            <a:grpFill/>
          </p:grpSpPr>
          <p:sp>
            <p:nvSpPr>
              <p:cNvPr id="35" name="Hexagon 17">
                <a:extLst>
                  <a:ext uri="{FF2B5EF4-FFF2-40B4-BE49-F238E27FC236}">
                    <a16:creationId xmlns:a16="http://schemas.microsoft.com/office/drawing/2014/main" id="{64CBC54D-FFB3-4DD4-96E0-AA8A16290AB2}"/>
                  </a:ext>
                </a:extLst>
              </p:cNvPr>
              <p:cNvSpPr/>
              <p:nvPr/>
            </p:nvSpPr>
            <p:spPr bwMode="auto">
              <a:xfrm rot="19800000">
                <a:off x="6086817" y="1729068"/>
                <a:ext cx="1625340" cy="1401156"/>
              </a:xfrm>
              <a:prstGeom prst="hexagon">
                <a:avLst>
                  <a:gd name="adj" fmla="val 28624"/>
                  <a:gd name="vf" fmla="val 115470"/>
                </a:avLst>
              </a:prstGeom>
              <a:noFill/>
              <a:ln w="12700">
                <a:solidFill>
                  <a:schemeClr val="tx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39" name="Rectangle 18">
                <a:extLst>
                  <a:ext uri="{FF2B5EF4-FFF2-40B4-BE49-F238E27FC236}">
                    <a16:creationId xmlns:a16="http://schemas.microsoft.com/office/drawing/2014/main" id="{A6FD7B2D-71FE-4C59-AF14-964F757301B7}"/>
                  </a:ext>
                </a:extLst>
              </p:cNvPr>
              <p:cNvSpPr/>
              <p:nvPr/>
            </p:nvSpPr>
            <p:spPr>
              <a:xfrm>
                <a:off x="6204335" y="2424664"/>
                <a:ext cx="1390304" cy="424732"/>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1200" dirty="0">
                    <a:solidFill>
                      <a:srgbClr val="1A1A1A"/>
                    </a:solidFill>
                    <a:latin typeface="Segoe UI" charset="0"/>
                    <a:ea typeface="Segoe UI" charset="0"/>
                    <a:cs typeface="Segoe UI" charset="0"/>
                  </a:rPr>
                  <a:t>What is and What is not?</a:t>
                </a:r>
              </a:p>
            </p:txBody>
          </p:sp>
        </p:grpSp>
        <p:sp>
          <p:nvSpPr>
            <p:cNvPr id="34" name="Rectangle 18">
              <a:extLst>
                <a:ext uri="{FF2B5EF4-FFF2-40B4-BE49-F238E27FC236}">
                  <a16:creationId xmlns:a16="http://schemas.microsoft.com/office/drawing/2014/main" id="{6B6ECEB8-25B9-4F36-98A4-3B370722B6CE}"/>
                </a:ext>
              </a:extLst>
            </p:cNvPr>
            <p:cNvSpPr/>
            <p:nvPr/>
          </p:nvSpPr>
          <p:spPr>
            <a:xfrm>
              <a:off x="4887266" y="2475812"/>
              <a:ext cx="510858" cy="480131"/>
            </a:xfrm>
            <a:prstGeom prst="rect">
              <a:avLst/>
            </a:prstGeom>
            <a:noFill/>
          </p:spPr>
          <p:txBody>
            <a:bodyPr wrap="square" anchor="t" anchorCtr="1">
              <a:spAutoFit/>
            </a:bodyPr>
            <a:lstStyle/>
            <a:p>
              <a:pPr algn="ctr" defTabSz="895923" fontAlgn="base">
                <a:lnSpc>
                  <a:spcPct val="90000"/>
                </a:lnSpc>
                <a:spcBef>
                  <a:spcPct val="0"/>
                </a:spcBef>
                <a:spcAft>
                  <a:spcPct val="0"/>
                </a:spcAft>
                <a:defRPr/>
              </a:pPr>
              <a:r>
                <a:rPr lang="en-US" sz="2800" dirty="0">
                  <a:solidFill>
                    <a:schemeClr val="tx2"/>
                  </a:solidFill>
                  <a:latin typeface="Segoe UI" charset="0"/>
                  <a:ea typeface="Segoe UI" charset="0"/>
                  <a:cs typeface="Segoe UI" charset="0"/>
                </a:rPr>
                <a:t>?</a:t>
              </a:r>
              <a:endParaRPr lang="en-US" sz="1400" dirty="0">
                <a:solidFill>
                  <a:schemeClr val="tx2"/>
                </a:solidFill>
                <a:latin typeface="Segoe UI" charset="0"/>
                <a:ea typeface="Segoe UI" charset="0"/>
                <a:cs typeface="Segoe UI" charset="0"/>
              </a:endParaRPr>
            </a:p>
          </p:txBody>
        </p:sp>
      </p:grpSp>
    </p:spTree>
    <p:extLst>
      <p:ext uri="{BB962C8B-B14F-4D97-AF65-F5344CB8AC3E}">
        <p14:creationId xmlns:p14="http://schemas.microsoft.com/office/powerpoint/2010/main" val="1711681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5"/>
                                        </p:tgtEl>
                                        <p:attrNameLst>
                                          <p:attrName>r</p:attrName>
                                        </p:attrNameLst>
                                      </p:cBhvr>
                                    </p:animRot>
                                    <p:animRot by="-240000">
                                      <p:cBhvr>
                                        <p:cTn id="7" dur="200" fill="hold">
                                          <p:stCondLst>
                                            <p:cond delay="200"/>
                                          </p:stCondLst>
                                        </p:cTn>
                                        <p:tgtEl>
                                          <p:spTgt spid="45"/>
                                        </p:tgtEl>
                                        <p:attrNameLst>
                                          <p:attrName>r</p:attrName>
                                        </p:attrNameLst>
                                      </p:cBhvr>
                                    </p:animRot>
                                    <p:animRot by="240000">
                                      <p:cBhvr>
                                        <p:cTn id="8" dur="200" fill="hold">
                                          <p:stCondLst>
                                            <p:cond delay="400"/>
                                          </p:stCondLst>
                                        </p:cTn>
                                        <p:tgtEl>
                                          <p:spTgt spid="45"/>
                                        </p:tgtEl>
                                        <p:attrNameLst>
                                          <p:attrName>r</p:attrName>
                                        </p:attrNameLst>
                                      </p:cBhvr>
                                    </p:animRot>
                                    <p:animRot by="-240000">
                                      <p:cBhvr>
                                        <p:cTn id="9" dur="200" fill="hold">
                                          <p:stCondLst>
                                            <p:cond delay="600"/>
                                          </p:stCondLst>
                                        </p:cTn>
                                        <p:tgtEl>
                                          <p:spTgt spid="45"/>
                                        </p:tgtEl>
                                        <p:attrNameLst>
                                          <p:attrName>r</p:attrName>
                                        </p:attrNameLst>
                                      </p:cBhvr>
                                    </p:animRot>
                                    <p:animRot by="120000">
                                      <p:cBhvr>
                                        <p:cTn id="10" dur="200" fill="hold">
                                          <p:stCondLst>
                                            <p:cond delay="800"/>
                                          </p:stCondLst>
                                        </p:cTn>
                                        <p:tgtEl>
                                          <p:spTgt spid="4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CE87F516-4973-4A4C-868E-65086B72B513}"/>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Sept_2018.potx" id="{4CB64D23-0F67-49EB-A828-70AB49165108}" vid="{F6BE9601-0C51-447F-9845-52C4E80CFD40}"/>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AC31BF63F7C9EA45978C09E48937310F" ma:contentTypeVersion="2" ma:contentTypeDescription="Crear nuevo documento." ma:contentTypeScope="" ma:versionID="cc97d7c13d3b5e0c28edff23eb9f3f99">
  <xsd:schema xmlns:xsd="http://www.w3.org/2001/XMLSchema" xmlns:xs="http://www.w3.org/2001/XMLSchema" xmlns:p="http://schemas.microsoft.com/office/2006/metadata/properties" xmlns:ns2="2e33d50d-53f8-4701-90a2-faab17909483" targetNamespace="http://schemas.microsoft.com/office/2006/metadata/properties" ma:root="true" ma:fieldsID="c4e106417e4c2f2d3c2a3de58c7d80d2" ns2:_="">
    <xsd:import namespace="2e33d50d-53f8-4701-90a2-faab17909483"/>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e33d50d-53f8-4701-90a2-faab1790948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11F6D4EC-A1DF-4438-9790-9275BC125797}"/>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7ed6644c-dfb3-4200-bc27-900550d079ea"/>
    <ds:schemaRef ds:uri="http://purl.org/dc/dcmitype/"/>
    <ds:schemaRef ds:uri="http://purl.org/dc/elements/1.1/"/>
    <ds:schemaRef ds:uri="http://schemas.microsoft.com/office/2006/documentManagement/types"/>
    <ds:schemaRef ds:uri="http://schemas.microsoft.com/sharepoint/v3"/>
    <ds:schemaRef ds:uri="http://www.w3.org/XML/1998/namespace"/>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MM_LightGray_SoftBlack_Sept_2018</Template>
  <TotalTime>481</TotalTime>
  <Words>3424</Words>
  <Application>Microsoft Office PowerPoint</Application>
  <PresentationFormat>Panorámica</PresentationFormat>
  <Paragraphs>419</Paragraphs>
  <Slides>31</Slides>
  <Notes>25</Notes>
  <HiddenSlides>0</HiddenSlides>
  <MMClips>0</MMClips>
  <ScaleCrop>false</ScaleCrop>
  <HeadingPairs>
    <vt:vector size="8" baseType="variant">
      <vt:variant>
        <vt:lpstr>Fuentes usadas</vt:lpstr>
      </vt:variant>
      <vt:variant>
        <vt:i4>8</vt:i4>
      </vt:variant>
      <vt:variant>
        <vt:lpstr>Tema</vt:lpstr>
      </vt:variant>
      <vt:variant>
        <vt:i4>4</vt:i4>
      </vt:variant>
      <vt:variant>
        <vt:lpstr>Servidores OLE incrustados</vt:lpstr>
      </vt:variant>
      <vt:variant>
        <vt:i4>1</vt:i4>
      </vt:variant>
      <vt:variant>
        <vt:lpstr>Títulos de diapositiva</vt:lpstr>
      </vt:variant>
      <vt:variant>
        <vt:i4>31</vt:i4>
      </vt:variant>
    </vt:vector>
  </HeadingPairs>
  <TitlesOfParts>
    <vt:vector size="44" baseType="lpstr">
      <vt:lpstr>Arial</vt:lpstr>
      <vt:lpstr>Calibri</vt:lpstr>
      <vt:lpstr>Consolas</vt:lpstr>
      <vt:lpstr>Segoe UI</vt:lpstr>
      <vt:lpstr>Segoe UI Light</vt:lpstr>
      <vt:lpstr>Segoe UI Semibold</vt:lpstr>
      <vt:lpstr>Segoe UI Semilight</vt:lpstr>
      <vt:lpstr>Wingdings</vt:lpstr>
      <vt:lpstr>LIGHT GRAY TEMPLATE</vt:lpstr>
      <vt:lpstr>SOFT BLACK TEMPLATE</vt:lpstr>
      <vt:lpstr>Dynamics 365</vt:lpstr>
      <vt:lpstr>1_Dynamics 365</vt:lpstr>
      <vt:lpstr>Adobe Photoshop Image</vt:lpstr>
      <vt:lpstr>Presentación de PowerPoint</vt:lpstr>
      <vt:lpstr>   Kubernetes</vt:lpstr>
      <vt:lpstr>Introduction</vt:lpstr>
      <vt:lpstr>Features of Kubernetes</vt:lpstr>
      <vt:lpstr>What is and What is not Kubernetes?</vt:lpstr>
      <vt:lpstr>What is Kubernetes?</vt:lpstr>
      <vt:lpstr>How Kubernetes works?</vt:lpstr>
      <vt:lpstr>What is not Kubernetes?</vt:lpstr>
      <vt:lpstr>Kubernetes Components</vt:lpstr>
      <vt:lpstr>Kubernetes cluster architecture</vt:lpstr>
      <vt:lpstr>Master Components</vt:lpstr>
      <vt:lpstr>Node Components</vt:lpstr>
      <vt:lpstr>Kubernetes Objects</vt:lpstr>
      <vt:lpstr>Kubernetes Objects</vt:lpstr>
      <vt:lpstr>Describing a Kubernetes Object</vt:lpstr>
      <vt:lpstr>Required Fields</vt:lpstr>
      <vt:lpstr>Kubernetes API</vt:lpstr>
      <vt:lpstr>Kinds</vt:lpstr>
      <vt:lpstr>Objects</vt:lpstr>
      <vt:lpstr>Lists</vt:lpstr>
      <vt:lpstr>Simple</vt:lpstr>
      <vt:lpstr>Simple</vt:lpstr>
      <vt:lpstr>Azure Kubernetes Service</vt:lpstr>
      <vt:lpstr>AKS: Simplify the deployment, management,  and operations of Kubernetes</vt:lpstr>
      <vt:lpstr>Azure makes Kubernetes easy</vt:lpstr>
      <vt:lpstr>End-to-end experience</vt:lpstr>
      <vt:lpstr>Secure your Kubernetes environment</vt:lpstr>
      <vt:lpstr>Scale and run with confidence</vt:lpstr>
      <vt:lpstr>Azure Kubernetes Service</vt:lpstr>
      <vt:lpstr>AKS and ACI</vt:lpstr>
      <vt:lpstr>Presentación de PowerPoint</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 starter  with 2 masters: light gray and soft black</dc:title>
  <dc:subject>&lt;Event name&gt;</dc:subject>
  <dc:creator>Julie Descamp</dc:creator>
  <cp:keywords/>
  <dc:description/>
  <cp:lastModifiedBy>Jafet Zagal</cp:lastModifiedBy>
  <cp:revision>49</cp:revision>
  <dcterms:created xsi:type="dcterms:W3CDTF">2018-10-19T20:35:44Z</dcterms:created>
  <dcterms:modified xsi:type="dcterms:W3CDTF">2019-02-21T05:15:05Z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0x010100AC31BF63F7C9EA45978C09E48937310F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512">
    <vt:lpwstr>6</vt:lpwstr>
  </property>
</Properties>
</file>